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lb" ContentType="model/gltf.binary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Ex1.xml" ContentType="application/vnd.ms-office.chartex+xml"/>
  <Override PartName="/ppt/charts/style1.xml" ContentType="application/vnd.ms-office.chartstyle+xml"/>
  <Override PartName="/ppt/charts/colors1.xml" ContentType="application/vnd.ms-office.chartcolorstyl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5" r:id="rId2"/>
    <p:sldMasterId id="2147483687" r:id="rId3"/>
  </p:sldMasterIdLst>
  <p:notesMasterIdLst>
    <p:notesMasterId r:id="rId32"/>
  </p:notesMasterIdLst>
  <p:handoutMasterIdLst>
    <p:handoutMasterId r:id="rId33"/>
  </p:handoutMasterIdLst>
  <p:sldIdLst>
    <p:sldId id="2147476847" r:id="rId4"/>
    <p:sldId id="270" r:id="rId5"/>
    <p:sldId id="2140757554" r:id="rId6"/>
    <p:sldId id="2147476815" r:id="rId7"/>
    <p:sldId id="2147476816" r:id="rId8"/>
    <p:sldId id="2140757565" r:id="rId9"/>
    <p:sldId id="2140757566" r:id="rId10"/>
    <p:sldId id="2140757567" r:id="rId11"/>
    <p:sldId id="2147476854" r:id="rId12"/>
    <p:sldId id="2147476766" r:id="rId13"/>
    <p:sldId id="2147476770" r:id="rId14"/>
    <p:sldId id="2147476768" r:id="rId15"/>
    <p:sldId id="296" r:id="rId16"/>
    <p:sldId id="1832" r:id="rId17"/>
    <p:sldId id="2147476844" r:id="rId18"/>
    <p:sldId id="2140757570" r:id="rId19"/>
    <p:sldId id="2147476853" r:id="rId20"/>
    <p:sldId id="1845" r:id="rId21"/>
    <p:sldId id="2147476863" r:id="rId22"/>
    <p:sldId id="2147476775" r:id="rId23"/>
    <p:sldId id="2147476776" r:id="rId24"/>
    <p:sldId id="2147476779" r:id="rId25"/>
    <p:sldId id="2140757587" r:id="rId26"/>
    <p:sldId id="2147476861" r:id="rId27"/>
    <p:sldId id="2147476860" r:id="rId28"/>
    <p:sldId id="2147476862" r:id="rId29"/>
    <p:sldId id="1847" r:id="rId30"/>
    <p:sldId id="2147476831" r:id="rId31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58A05"/>
    <a:srgbClr val="08559B"/>
    <a:srgbClr val="ECECEC"/>
    <a:srgbClr val="3E92C9"/>
    <a:srgbClr val="80BEED"/>
    <a:srgbClr val="539BE8"/>
    <a:srgbClr val="DBE0E4"/>
    <a:srgbClr val="66BCEF"/>
    <a:srgbClr val="7674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EF04A6C-5F25-4372-A99C-7C823360DF71}" v="78" dt="2026-04-07T12:47:52.59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Stile chiaro 1 - Color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1" autoAdjust="0"/>
    <p:restoredTop sz="94158" autoAdjust="0"/>
  </p:normalViewPr>
  <p:slideViewPr>
    <p:cSldViewPr snapToGrid="0">
      <p:cViewPr varScale="1">
        <p:scale>
          <a:sx n="102" d="100"/>
          <a:sy n="102" d="100"/>
        </p:scale>
        <p:origin x="144" y="23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handoutMaster" Target="handoutMasters/handoutMaster1.xml"/><Relationship Id="rId38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viewProps" Target="view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oleObject" Target="https://dayco.sharepoint.com/sites/GlobalEHSTeam/Shared%20Documents/Management%20System/Usafe%20findings%20FY26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explosion val="3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2CD-4743-8AAB-D8B0BA062BF1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2CD-4743-8AAB-D8B0BA062BF1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D2CD-4743-8AAB-D8B0BA062BF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D2CD-4743-8AAB-D8B0BA062BF1}"/>
              </c:ext>
            </c:extLst>
          </c:dPt>
          <c:dPt>
            <c:idx val="4"/>
            <c:bubble3D val="0"/>
            <c:spPr>
              <a:solidFill>
                <a:srgbClr val="F36A0D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D2CD-4743-8AAB-D8B0BA062BF1}"/>
              </c:ext>
            </c:extLst>
          </c:dPt>
          <c:dPt>
            <c:idx val="5"/>
            <c:bubble3D val="0"/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D2CD-4743-8AAB-D8B0BA062BF1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D2CD-4743-8AAB-D8B0BA062BF1}"/>
              </c:ext>
            </c:extLst>
          </c:dPt>
          <c:dLbls>
            <c:dLbl>
              <c:idx val="0"/>
              <c:layout>
                <c:manualLayout>
                  <c:x val="-3.5026849558999471E-2"/>
                  <c:y val="2.0407671026702887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2CD-4743-8AAB-D8B0BA062BF1}"/>
                </c:ext>
              </c:extLst>
            </c:dLbl>
            <c:dLbl>
              <c:idx val="1"/>
              <c:layout>
                <c:manualLayout>
                  <c:x val="-1.4121230100413424E-2"/>
                  <c:y val="1.6131225008765506E-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7261238646139566"/>
                      <c:h val="0.137478438863099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D2CD-4743-8AAB-D8B0BA062BF1}"/>
                </c:ext>
              </c:extLst>
            </c:dLbl>
            <c:dLbl>
              <c:idx val="2"/>
              <c:layout>
                <c:manualLayout>
                  <c:x val="-9.963569924784145E-2"/>
                  <c:y val="0.1004546561858566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2CD-4743-8AAB-D8B0BA062BF1}"/>
                </c:ext>
              </c:extLst>
            </c:dLbl>
            <c:dLbl>
              <c:idx val="3"/>
              <c:layout>
                <c:manualLayout>
                  <c:x val="-0.62711814733405669"/>
                  <c:y val="-0.2149117581084373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2CD-4743-8AAB-D8B0BA062BF1}"/>
                </c:ext>
              </c:extLst>
            </c:dLbl>
            <c:dLbl>
              <c:idx val="4"/>
              <c:layout>
                <c:manualLayout>
                  <c:x val="-0.81371321517672479"/>
                  <c:y val="-0.18340927016225317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2CD-4743-8AAB-D8B0BA062BF1}"/>
                </c:ext>
              </c:extLst>
            </c:dLbl>
            <c:dLbl>
              <c:idx val="5"/>
              <c:layout>
                <c:manualLayout>
                  <c:x val="0.1529575322519314"/>
                  <c:y val="-0.30426942660257261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D2CD-4743-8AAB-D8B0BA062BF1}"/>
                </c:ext>
              </c:extLst>
            </c:dLbl>
            <c:dLbl>
              <c:idx val="6"/>
              <c:layout>
                <c:manualLayout>
                  <c:x val="0.37509603702364058"/>
                  <c:y val="0.15269477253924874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D2CD-4743-8AAB-D8B0BA062B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Records!$A$19:$A$25</c:f>
              <c:strCache>
                <c:ptCount val="7"/>
                <c:pt idx="0">
                  <c:v>Safety Walk</c:v>
                </c:pt>
                <c:pt idx="1">
                  <c:v>Managers Coordinators</c:v>
                </c:pt>
                <c:pt idx="2">
                  <c:v>Workers</c:v>
                </c:pt>
                <c:pt idx="3">
                  <c:v>Risk Analisys</c:v>
                </c:pt>
                <c:pt idx="4">
                  <c:v>Periodical Checking</c:v>
                </c:pt>
                <c:pt idx="5">
                  <c:v>EHS</c:v>
                </c:pt>
                <c:pt idx="6">
                  <c:v>Other</c:v>
                </c:pt>
              </c:strCache>
            </c:strRef>
          </c:cat>
          <c:val>
            <c:numRef>
              <c:f>Records!$B$19:$B$25</c:f>
              <c:numCache>
                <c:formatCode>General</c:formatCode>
                <c:ptCount val="7"/>
                <c:pt idx="0">
                  <c:v>19</c:v>
                </c:pt>
                <c:pt idx="1">
                  <c:v>17</c:v>
                </c:pt>
                <c:pt idx="2">
                  <c:v>34</c:v>
                </c:pt>
                <c:pt idx="3">
                  <c:v>0</c:v>
                </c:pt>
                <c:pt idx="4">
                  <c:v>0</c:v>
                </c:pt>
                <c:pt idx="5">
                  <c:v>325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D2CD-4743-8AAB-D8B0BA062BF1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Foglio4!$A$4:$A$37</cx:f>
        <cx:lvl ptCount="34">
          <cx:pt idx="0">1-PROCEDURE METHODS - INADEQUATE PPE</cx:pt>
          <cx:pt idx="1">1-PROCEDURE METHODS - INSUFFICIENT PROCEDURE</cx:pt>
          <cx:pt idx="2">1-PROCEDURE METHODS - NOT CLEAR PROCEDURE</cx:pt>
          <cx:pt idx="3">1-PROCEDURE METHODS - PPE NOT AVAILBLE</cx:pt>
          <cx:pt idx="4">1-PROCEDURE METHODS - SAFETY PROCEDURES NOT DEFINED</cx:pt>
          <cx:pt idx="5">2-TOOL - CLEANING CYCLE NOT ADEQUATE</cx:pt>
          <cx:pt idx="6">2-TOOL - COVER REMOVED</cx:pt>
          <cx:pt idx="7">2-TOOL - DESIGN WEAKNESS</cx:pt>
          <cx:pt idx="8">2-TOOL - ENVIRONMENTAL CONDITION</cx:pt>
          <cx:pt idx="9">2-TOOL - LACK OF MAINTENANCE</cx:pt>
          <cx:pt idx="10">2-TOOL - LIGHT NOT ENOUGH / NOISE </cx:pt>
          <cx:pt idx="11">2-TOOL - NO PROTECTION</cx:pt>
          <cx:pt idx="12">2-TOOL - NOT WORKING PROPERLY</cx:pt>
          <cx:pt idx="13">2-TOOL - TOOL NOT ENOUGH</cx:pt>
          <cx:pt idx="14">2-TOOL - WRONG INSTALLATION</cx:pt>
          <cx:pt idx="15">3-COMPETENCES - LACK OF EXPERIENCE</cx:pt>
          <cx:pt idx="16">3-COMPETENCES - LACK OF TRAINING</cx:pt>
          <cx:pt idx="17">4-BEHAVIOUR - BREAK OF SAFETY RULES</cx:pt>
          <cx:pt idx="18">4-BEHAVIOUR - EVENT UNDER DOUBT</cx:pt>
          <cx:pt idx="19">4-BEHAVIOUR - NEGLIGENCE</cx:pt>
          <cx:pt idx="20">4-BEHAVIOUR - NO PPE UTILIZATION</cx:pt>
          <cx:pt idx="21">4-BEHAVIOUR - OUT OF CYCLE OPERATIONS</cx:pt>
          <cx:pt idx="22">4-BEHAVIOUR - PPE UTILIZATION NOT CORRECT</cx:pt>
          <cx:pt idx="23">5-MANAGEMENT - BREAK OF RULES AND PROCEDURES</cx:pt>
          <cx:pt idx="24">5-MANAGEMENT - CLEANING CYCLE NOT EXECUTED</cx:pt>
          <cx:pt idx="25">5-MANAGEMENT - LACK OF TRAINING</cx:pt>
          <cx:pt idx="26">5-MANAGEMENT - MAINTENANCE NOT EXECUTED</cx:pt>
          <cx:pt idx="27">5-MANAGEMENT - NOT SUITABLE FOR WORK</cx:pt>
          <cx:pt idx="28">5-MANAGEMENT - PPE INADEQUATE</cx:pt>
          <cx:pt idx="29">6-PRECAUTION/ATTENTION - LACK OF ATTENTION</cx:pt>
          <cx:pt idx="30">6-PRECAUTION/ATTENTION - PPE UNCORRECT UTILIZATION</cx:pt>
          <cx:pt idx="31">6-行为 BEHAVIOUR - 疏忽 NEGLIGENCE</cx:pt>
          <cx:pt idx="32">7-PERSONAL CONDITIONS - HEALTH ISSUES</cx:pt>
          <cx:pt idx="33">7-PERSONAL CONDITIONS - PHYSICAL ISSUE</cx:pt>
        </cx:lvl>
      </cx:strDim>
      <cx:numDim type="val">
        <cx:f>Foglio4!$B$4:$B$37</cx:f>
        <cx:lvl ptCount="34" formatCode="Standard">
          <cx:pt idx="0">8</cx:pt>
          <cx:pt idx="1">88</cx:pt>
          <cx:pt idx="2">39</cx:pt>
          <cx:pt idx="3">4</cx:pt>
          <cx:pt idx="4">27</cx:pt>
          <cx:pt idx="5">20</cx:pt>
          <cx:pt idx="6">22</cx:pt>
          <cx:pt idx="7">150</cx:pt>
          <cx:pt idx="8">35</cx:pt>
          <cx:pt idx="9">296</cx:pt>
          <cx:pt idx="10">11</cx:pt>
          <cx:pt idx="11">51</cx:pt>
          <cx:pt idx="12">53</cx:pt>
          <cx:pt idx="13">19</cx:pt>
          <cx:pt idx="14">73</cx:pt>
          <cx:pt idx="15">6</cx:pt>
          <cx:pt idx="16">1</cx:pt>
          <cx:pt idx="17">173</cx:pt>
          <cx:pt idx="18">7</cx:pt>
          <cx:pt idx="19">216</cx:pt>
          <cx:pt idx="20">138</cx:pt>
          <cx:pt idx="21">9</cx:pt>
          <cx:pt idx="22">63</cx:pt>
          <cx:pt idx="23">46</cx:pt>
          <cx:pt idx="24">28</cx:pt>
          <cx:pt idx="25">8</cx:pt>
          <cx:pt idx="26">18</cx:pt>
          <cx:pt idx="27">9</cx:pt>
          <cx:pt idx="28">1</cx:pt>
          <cx:pt idx="29">39</cx:pt>
          <cx:pt idx="30">1</cx:pt>
          <cx:pt idx="31">1</cx:pt>
          <cx:pt idx="32">2</cx:pt>
          <cx:pt idx="33">2</cx:pt>
        </cx:lvl>
      </cx:numDim>
    </cx:data>
  </cx:chartData>
  <cx:chart>
    <cx:plotArea>
      <cx:plotAreaRegion>
        <cx:series layoutId="clusteredColumn" uniqueId="{FEE64EF5-E3EF-4EB7-B12C-311E1262A974}">
          <cx:dataLabels/>
          <cx:dataId val="0"/>
          <cx:layoutPr>
            <cx:aggregation/>
          </cx:layoutPr>
          <cx:axisId val="1"/>
        </cx:series>
        <cx:series layoutId="paretoLine" ownerIdx="0" uniqueId="{7A771EA6-A1DF-41DC-B7AD-8C7AC712F626}">
          <cx:axisId val="2"/>
        </cx:series>
      </cx:plotAreaRegion>
      <cx:axis id="0">
        <cx:catScaling gapWidth="0.439999998"/>
        <cx:tickLabels/>
        <cx:txPr>
          <a:bodyPr spcFirstLastPara="1" vertOverflow="ellipsis" horzOverflow="overflow" wrap="square" lIns="0" tIns="0" rIns="0" bIns="0" anchor="ctr" anchorCtr="1"/>
          <a:lstStyle/>
          <a:p>
            <a:pPr algn="ctr" rtl="0">
              <a:defRPr sz="700"/>
            </a:pPr>
            <a:endParaRPr lang="it-IT" sz="700" b="0" i="0" u="none" strike="noStrike" baseline="0">
              <a:solidFill>
                <a:srgbClr val="000000">
                  <a:lumMod val="65000"/>
                  <a:lumOff val="35000"/>
                </a:srgbClr>
              </a:solidFill>
              <a:latin typeface="Helvetica"/>
              <a:cs typeface="Helvetica"/>
            </a:endParaRPr>
          </a:p>
        </cx:txPr>
      </cx:axis>
      <cx:axis id="1" hidden="1">
        <cx:valScaling/>
        <cx:majorGridlines/>
        <cx:tickLabels/>
      </cx:axis>
      <cx:axis id="2">
        <cx:valScaling max="1" min="0"/>
        <cx:units unit="percentage"/>
        <cx:tickLabels/>
      </cx:axis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6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EB130FD5-E240-5C10-82CC-D3450DFFFDB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85F9EF9E-E380-67B6-C747-D6DA9B8F383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E1538B-32CE-432B-BF68-21390386535A}" type="datetimeFigureOut">
              <a:rPr lang="it-IT" smtClean="0"/>
              <a:t>07/04/2026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6E3315C5-2ED4-6D31-D8B3-8842BFE46A1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it-IT"/>
              <a:t>Sabella Alberto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02CCEB29-70EF-3F86-212D-244C684CE33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756030-54E5-4F87-9398-B3CEB9047E4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2436174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AC3FA1-61AE-4C33-9D44-6E977E43DBB2}" type="datetimeFigureOut">
              <a:rPr lang="it-IT" smtClean="0"/>
              <a:t>07/04/2026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it-IT"/>
              <a:t>Sabella Alberto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EB6C82-BF27-4C9A-A5A7-DBFA1108DC25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85802750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5450" y="692150"/>
            <a:ext cx="6159500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7F96FEA7-41F6-6801-AEF5-B69861CA99C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Sabella Alberto</a:t>
            </a:r>
          </a:p>
        </p:txBody>
      </p:sp>
    </p:spTree>
    <p:extLst>
      <p:ext uri="{BB962C8B-B14F-4D97-AF65-F5344CB8AC3E}">
        <p14:creationId xmlns:p14="http://schemas.microsoft.com/office/powerpoint/2010/main" val="24260374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err="1"/>
              <a:t>blame</a:t>
            </a:r>
            <a:r>
              <a:rPr lang="it-IT" dirty="0"/>
              <a:t> </a:t>
            </a:r>
            <a:r>
              <a:rPr lang="it-IT" dirty="0" err="1"/>
              <a:t>fixes</a:t>
            </a:r>
            <a:r>
              <a:rPr lang="it-IT" dirty="0"/>
              <a:t> </a:t>
            </a:r>
            <a:r>
              <a:rPr lang="it-IT" dirty="0" err="1"/>
              <a:t>nothing</a:t>
            </a:r>
            <a:r>
              <a:rPr lang="it-IT" dirty="0"/>
              <a:t> - </a:t>
            </a:r>
            <a:r>
              <a:rPr lang="it-IT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 colpa non risolve nulla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EB6C82-BF27-4C9A-A5A7-DBFA1108DC25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252656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EB6C82-BF27-4C9A-A5A7-DBFA1108DC25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472888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 fattori distali sono elementi del contesto sociale, culturale ed economico che influenzano indirettamente un individuo, agendo come fattori di rischio o protezione a un livello più generale e meno immediato. Esempi includono la povertà, il basso livello di istruzione, il contesto familiare ampio, la discriminazione e l'integrazione sociale, che possono avere un impatto significativo sulla salute e sullo sviluppo di una persona.</a:t>
            </a:r>
          </a:p>
          <a:p>
            <a:endParaRPr lang="it-IT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it-IT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Più facile approccio </a:t>
            </a:r>
            <a:r>
              <a:rPr lang="it-IT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Bottm</a:t>
            </a:r>
            <a:r>
              <a:rPr lang="it-IT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-up ma nei nostri DVR non ne teniamo conto.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EB6C82-BF27-4C9A-A5A7-DBFA1108DC25}" type="slidenum">
              <a:rPr lang="it-IT" smtClean="0"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554958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23F132-961E-01A8-AC47-082197ABEE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E65CE17-5FCB-16B7-02BC-C5C85262B7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BF8B2CE-E9DE-03BA-C9C0-5D7EC2EC12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CDF471-B50B-A2CD-A65D-AB094D9D08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1CF00E-B295-44B5-A545-91811848498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65445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8A6C35-6BD0-19F9-7804-42DEF6BE7D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8FDB118-D9BE-C761-E346-6ABEE46C2F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0675D53-4199-10B0-EFEE-DC8F984CD3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DE961D-4753-48B5-5E71-42A5CF9DEE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1CF00E-B295-44B5-A545-91811848498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90363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Davvero andiamo verso la cultura della sicurezza? Molto rumore di fondo e poco qualitativo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EB6C82-BF27-4C9A-A5A7-DBFA1108DC25}" type="slidenum">
              <a:rPr lang="it-IT" smtClean="0"/>
              <a:t>27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29F3D78-5481-2D74-B065-A418BB4B1D4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Sabella Alberto</a:t>
            </a:r>
          </a:p>
        </p:txBody>
      </p:sp>
    </p:spTree>
    <p:extLst>
      <p:ext uri="{BB962C8B-B14F-4D97-AF65-F5344CB8AC3E}">
        <p14:creationId xmlns:p14="http://schemas.microsoft.com/office/powerpoint/2010/main" val="32671476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Sanzione per DVR carente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EB6C82-BF27-4C9A-A5A7-DBFA1108DC25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447404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err="1"/>
              <a:t>Yamashina</a:t>
            </a:r>
            <a:endParaRPr lang="it-IT" dirty="0"/>
          </a:p>
        </p:txBody>
      </p:sp>
      <p:sp>
        <p:nvSpPr>
          <p:cNvPr id="4" name="Segnaposto data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D625085-5D2C-45CB-9DF2-CBB6E8666027}" type="datetime1">
              <a:rPr lang="it-IT" smtClean="0"/>
              <a:t>07/04/2026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51797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Ci tornerà molto utile per capire l’evoluzione sulla cultura fatta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D625085-5D2C-45CB-9DF2-CBB6E8666027}" type="datetime1">
              <a:rPr lang="it-IT" smtClean="0"/>
              <a:t>07/04/2026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45282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Parlare della necessità di un sistema visual se semplice da capire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EB6C82-BF27-4C9A-A5A7-DBFA1108DC25}" type="slidenum">
              <a:rPr lang="it-IT" smtClean="0"/>
              <a:t>15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0AE8B36-9513-7CE1-923F-4EBC2B983F7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Sabella Alberto</a:t>
            </a:r>
          </a:p>
        </p:txBody>
      </p:sp>
    </p:spTree>
    <p:extLst>
      <p:ext uri="{BB962C8B-B14F-4D97-AF65-F5344CB8AC3E}">
        <p14:creationId xmlns:p14="http://schemas.microsoft.com/office/powerpoint/2010/main" val="28862267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4023D0A-BBAE-4395-A0C2-1B1080FCEE82}" type="datetime1">
              <a:rPr lang="it-IT" smtClean="0"/>
              <a:t>07/04/2026</a:t>
            </a:fld>
            <a:endParaRPr lang="it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D3F2BBB-D132-3CAC-909D-DD0380C72DF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Sabella Alberto</a:t>
            </a:r>
          </a:p>
        </p:txBody>
      </p:sp>
    </p:spTree>
    <p:extLst>
      <p:ext uri="{BB962C8B-B14F-4D97-AF65-F5344CB8AC3E}">
        <p14:creationId xmlns:p14="http://schemas.microsoft.com/office/powerpoint/2010/main" val="7749752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Questa non è in vero indicatore ma una rappresentazione dell’importanza di raccogliere gli </a:t>
            </a:r>
            <a:r>
              <a:rPr lang="it-IT" dirty="0" err="1"/>
              <a:t>Unsafe</a:t>
            </a:r>
            <a:r>
              <a:rPr lang="it-IT" dirty="0"/>
              <a:t> </a:t>
            </a:r>
            <a:r>
              <a:rPr lang="it-IT" dirty="0" err="1"/>
              <a:t>Findings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EB6C82-BF27-4C9A-A5A7-DBFA1108DC25}" type="slidenum">
              <a:rPr lang="it-IT" smtClean="0"/>
              <a:t>17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2C3A632-D36D-247A-82D9-37FE2AF7A58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Sabella Alberto</a:t>
            </a:r>
          </a:p>
        </p:txBody>
      </p:sp>
    </p:spTree>
    <p:extLst>
      <p:ext uri="{BB962C8B-B14F-4D97-AF65-F5344CB8AC3E}">
        <p14:creationId xmlns:p14="http://schemas.microsoft.com/office/powerpoint/2010/main" val="34382571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Fase successiva - Qualcuno inserisce già le cause e riesce ad ampliare la base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D625085-5D2C-45CB-9DF2-CBB6E8666027}" type="datetime1">
              <a:rPr lang="it-IT" smtClean="0"/>
              <a:t>07/04/2026</a:t>
            </a:fld>
            <a:endParaRPr lang="it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3E57107-4E07-9499-7A20-F0A2508F6E7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Sabella Alberto</a:t>
            </a:r>
          </a:p>
        </p:txBody>
      </p:sp>
    </p:spTree>
    <p:extLst>
      <p:ext uri="{BB962C8B-B14F-4D97-AF65-F5344CB8AC3E}">
        <p14:creationId xmlns:p14="http://schemas.microsoft.com/office/powerpoint/2010/main" val="19094807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6445CF-8DEC-5627-AD56-9FFDD8C6F5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9D4451D-C17D-52F3-D86D-F25AB8D9A8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67FBB7A-52F9-0279-F35B-27473F9B5B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Parlare della necessità di un sistema visual se semplice da capire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06716A0-EF95-E62F-0A7D-93EDB75B11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EB6C82-BF27-4C9A-A5A7-DBFA1108DC25}" type="slidenum">
              <a:rPr lang="it-IT" smtClean="0"/>
              <a:t>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8CB74ED-D393-CB3F-4A98-368FB1ECF37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Sabella Alberto</a:t>
            </a:r>
          </a:p>
        </p:txBody>
      </p:sp>
    </p:spTree>
    <p:extLst>
      <p:ext uri="{BB962C8B-B14F-4D97-AF65-F5344CB8AC3E}">
        <p14:creationId xmlns:p14="http://schemas.microsoft.com/office/powerpoint/2010/main" val="10305961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1833"/>
            <a:ext cx="9144000" cy="2387600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568"/>
            <a:ext cx="9144000" cy="165523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AF704EB-1377-449A-A5D8-8DE4616B8B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28BC35-8373-4239-AAC2-4834A278F510}" type="slidenum">
              <a:rPr lang="it-IT" altLang="it-IT"/>
              <a:pPr>
                <a:defRPr/>
              </a:pPr>
              <a:t>‹#›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852758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9527FC5-1BB9-4C61-9818-546B0395A61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599789-25BF-48DF-80CE-3C3D65E5A3B0}" type="slidenum">
              <a:rPr lang="it-IT" altLang="it-IT"/>
              <a:pPr>
                <a:defRPr/>
              </a:pPr>
              <a:t>‹#›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786707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904817" y="1037167"/>
            <a:ext cx="2675467" cy="797984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76300" y="1037167"/>
            <a:ext cx="7825317" cy="797984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3419660D-B7F9-41E4-807E-CF400D0D8BD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CD602-03CD-45C3-BA13-C21FE02BC605}" type="slidenum">
              <a:rPr lang="it-IT" altLang="it-IT"/>
              <a:pPr>
                <a:defRPr/>
              </a:pPr>
              <a:t>‹#›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4905785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Layout" type="tx">
  <p:cSld name="Title_Layou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6"/>
          <p:cNvSpPr txBox="1">
            <a:spLocks noGrp="1"/>
          </p:cNvSpPr>
          <p:nvPr>
            <p:ph type="sldNum" idx="12"/>
          </p:nvPr>
        </p:nvSpPr>
        <p:spPr>
          <a:xfrm>
            <a:off x="5971289" y="6537008"/>
            <a:ext cx="249425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ct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ct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ct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ct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ct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ct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ct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ct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fld id="{00000000-1234-1234-1234-123412341234}" type="slidenum">
              <a:rPr lang="it-IT" smtClean="0"/>
              <a:pPr/>
              <a:t>‹#›</a:t>
            </a:fld>
            <a:endParaRPr lang="it-IT"/>
          </a:p>
        </p:txBody>
      </p:sp>
      <p:sp>
        <p:nvSpPr>
          <p:cNvPr id="68" name="Google Shape;68;p16"/>
          <p:cNvSpPr txBox="1">
            <a:spLocks noGrp="1"/>
          </p:cNvSpPr>
          <p:nvPr>
            <p:ph type="body" idx="1"/>
          </p:nvPr>
        </p:nvSpPr>
        <p:spPr>
          <a:xfrm>
            <a:off x="876303" y="1038281"/>
            <a:ext cx="10452100" cy="4826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609585" lvl="0" indent="-304792" algn="l">
              <a:spcBef>
                <a:spcPts val="400"/>
              </a:spcBef>
              <a:spcAft>
                <a:spcPts val="0"/>
              </a:spcAft>
              <a:buClr>
                <a:srgbClr val="0F7CCB"/>
              </a:buClr>
              <a:buSzPts val="1350"/>
              <a:buFont typeface="Calibri"/>
              <a:buNone/>
              <a:defRPr sz="1800">
                <a:solidFill>
                  <a:srgbClr val="0F7CC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1219170" lvl="1" indent="-419090" algn="l">
              <a:spcBef>
                <a:spcPts val="400"/>
              </a:spcBef>
              <a:spcAft>
                <a:spcPts val="0"/>
              </a:spcAft>
              <a:buClr>
                <a:srgbClr val="0F7CCB"/>
              </a:buClr>
              <a:buSzPts val="1350"/>
              <a:buFont typeface="Calibri"/>
              <a:buChar char="–"/>
              <a:defRPr sz="1800">
                <a:solidFill>
                  <a:srgbClr val="0F7CCB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828754" lvl="2" indent="-419090" algn="l">
              <a:spcBef>
                <a:spcPts val="400"/>
              </a:spcBef>
              <a:spcAft>
                <a:spcPts val="0"/>
              </a:spcAft>
              <a:buClr>
                <a:srgbClr val="0F7CCB"/>
              </a:buClr>
              <a:buSzPts val="1350"/>
              <a:buFont typeface="Calibri"/>
              <a:buChar char="•"/>
              <a:defRPr sz="1800">
                <a:solidFill>
                  <a:srgbClr val="0F7CCB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2438339" lvl="3" indent="-419090" algn="l">
              <a:spcBef>
                <a:spcPts val="400"/>
              </a:spcBef>
              <a:spcAft>
                <a:spcPts val="0"/>
              </a:spcAft>
              <a:buClr>
                <a:srgbClr val="0F7CCB"/>
              </a:buClr>
              <a:buSzPts val="1350"/>
              <a:buFont typeface="Calibri"/>
              <a:buChar char="–"/>
              <a:defRPr sz="1800">
                <a:solidFill>
                  <a:srgbClr val="0F7CCB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3047924" lvl="4" indent="-419090" algn="l">
              <a:spcBef>
                <a:spcPts val="400"/>
              </a:spcBef>
              <a:spcAft>
                <a:spcPts val="0"/>
              </a:spcAft>
              <a:buClr>
                <a:srgbClr val="0F7CCB"/>
              </a:buClr>
              <a:buSzPts val="1350"/>
              <a:buFont typeface="Calibri"/>
              <a:buChar char="»"/>
              <a:defRPr sz="1800">
                <a:solidFill>
                  <a:srgbClr val="0F7CCB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3657509" lvl="5" indent="-457189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16"/>
          <p:cNvSpPr txBox="1">
            <a:spLocks noGrp="1"/>
          </p:cNvSpPr>
          <p:nvPr>
            <p:ph type="body" idx="2"/>
          </p:nvPr>
        </p:nvSpPr>
        <p:spPr>
          <a:xfrm>
            <a:off x="876303" y="1520878"/>
            <a:ext cx="10452100" cy="541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609585" lvl="0" indent="-304792" algn="l">
              <a:spcBef>
                <a:spcPts val="300"/>
              </a:spcBef>
              <a:spcAft>
                <a:spcPts val="0"/>
              </a:spcAft>
              <a:buClr>
                <a:srgbClr val="737680"/>
              </a:buClr>
              <a:buSzPts val="1300"/>
              <a:buFont typeface="Helvetica Neue Light"/>
              <a:buNone/>
              <a:defRPr sz="1733">
                <a:solidFill>
                  <a:srgbClr val="73768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1219170" lvl="1" indent="-457189" algn="l">
              <a:spcBef>
                <a:spcPts val="533"/>
              </a:spcBef>
              <a:spcAft>
                <a:spcPts val="0"/>
              </a:spcAft>
              <a:buClr>
                <a:srgbClr val="0F7CCB"/>
              </a:buClr>
              <a:buSzPts val="1800"/>
              <a:buChar char="–"/>
              <a:defRPr/>
            </a:lvl2pPr>
            <a:lvl3pPr marL="1828754" lvl="2" indent="-457189" algn="l">
              <a:spcBef>
                <a:spcPts val="533"/>
              </a:spcBef>
              <a:spcAft>
                <a:spcPts val="0"/>
              </a:spcAft>
              <a:buClr>
                <a:srgbClr val="0F7CCB"/>
              </a:buClr>
              <a:buSzPts val="1800"/>
              <a:buChar char="•"/>
              <a:defRPr/>
            </a:lvl3pPr>
            <a:lvl4pPr marL="2438339" lvl="3" indent="-457189" algn="l">
              <a:spcBef>
                <a:spcPts val="533"/>
              </a:spcBef>
              <a:spcAft>
                <a:spcPts val="0"/>
              </a:spcAft>
              <a:buClr>
                <a:srgbClr val="0F7CCB"/>
              </a:buClr>
              <a:buSzPts val="1800"/>
              <a:buChar char="–"/>
              <a:defRPr/>
            </a:lvl4pPr>
            <a:lvl5pPr marL="3047924" lvl="4" indent="-457189" algn="l">
              <a:spcBef>
                <a:spcPts val="533"/>
              </a:spcBef>
              <a:spcAft>
                <a:spcPts val="0"/>
              </a:spcAft>
              <a:buClr>
                <a:srgbClr val="0F7CCB"/>
              </a:buClr>
              <a:buSzPts val="1800"/>
              <a:buChar char="»"/>
              <a:defRPr/>
            </a:lvl5pPr>
            <a:lvl6pPr marL="3657509" lvl="5" indent="-457189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806803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4673600" y="6477552"/>
            <a:ext cx="2844800" cy="365125"/>
          </a:xfrm>
          <a:prstGeom prst="rect">
            <a:avLst/>
          </a:prstGeom>
        </p:spPr>
        <p:txBody>
          <a:bodyPr/>
          <a:lstStyle/>
          <a:p>
            <a:fld id="{FDA3F9CF-69F2-A349-8EBE-014AB1EF939B}" type="slidenum">
              <a:rPr lang="it-IT" smtClean="0"/>
              <a:t>‹#›</a:t>
            </a:fld>
            <a:endParaRPr lang="it-IT"/>
          </a:p>
        </p:txBody>
      </p:sp>
      <p:sp>
        <p:nvSpPr>
          <p:cNvPr id="6" name="Segnaposto testo 6">
            <a:extLst>
              <a:ext uri="{FF2B5EF4-FFF2-40B4-BE49-F238E27FC236}">
                <a16:creationId xmlns:a16="http://schemas.microsoft.com/office/drawing/2014/main" id="{4D035CC5-23EC-4AF2-92D3-AFB3AB0E5DBA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76934" y="2227790"/>
            <a:ext cx="4991180" cy="3773999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0" i="0" baseline="0">
                <a:solidFill>
                  <a:srgbClr val="737680"/>
                </a:solidFill>
                <a:latin typeface="Helvetica Light"/>
                <a:cs typeface="Helvetica Light"/>
              </a:defRPr>
            </a:lvl1pPr>
          </a:lstStyle>
          <a:p>
            <a:pPr lvl="0"/>
            <a:r>
              <a:rPr lang="it-IT"/>
              <a:t>Text here</a:t>
            </a:r>
          </a:p>
        </p:txBody>
      </p:sp>
      <p:sp>
        <p:nvSpPr>
          <p:cNvPr id="8" name="Segnaposto testo 9">
            <a:extLst>
              <a:ext uri="{FF2B5EF4-FFF2-40B4-BE49-F238E27FC236}">
                <a16:creationId xmlns:a16="http://schemas.microsoft.com/office/drawing/2014/main" id="{8F59FB34-61E9-4303-A17D-520820E7BD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6301" y="1038277"/>
            <a:ext cx="10452100" cy="4826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400">
                <a:solidFill>
                  <a:srgbClr val="0F7CCB"/>
                </a:solidFill>
                <a:latin typeface="Helvetica"/>
                <a:cs typeface="Helvetica"/>
              </a:defRPr>
            </a:lvl1pPr>
          </a:lstStyle>
          <a:p>
            <a:pPr lvl="0"/>
            <a:r>
              <a:rPr lang="it-IT"/>
              <a:t>Title</a:t>
            </a:r>
          </a:p>
        </p:txBody>
      </p:sp>
      <p:sp>
        <p:nvSpPr>
          <p:cNvPr id="9" name="Segnaposto testo 11">
            <a:extLst>
              <a:ext uri="{FF2B5EF4-FFF2-40B4-BE49-F238E27FC236}">
                <a16:creationId xmlns:a16="http://schemas.microsoft.com/office/drawing/2014/main" id="{DBDCB140-5681-49B9-BCA7-29DEBEA3164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76301" y="1520878"/>
            <a:ext cx="10452100" cy="54165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 i="0">
                <a:solidFill>
                  <a:srgbClr val="737680"/>
                </a:solidFill>
                <a:latin typeface="Helvetica Light"/>
                <a:cs typeface="Helvetica Light"/>
              </a:defRPr>
            </a:lvl1pPr>
          </a:lstStyle>
          <a:p>
            <a:pPr lvl="0"/>
            <a:r>
              <a:rPr lang="it-IT"/>
              <a:t>Subtitle</a:t>
            </a:r>
          </a:p>
        </p:txBody>
      </p:sp>
      <p:sp>
        <p:nvSpPr>
          <p:cNvPr id="10" name="Segnaposto testo 6">
            <a:extLst>
              <a:ext uri="{FF2B5EF4-FFF2-40B4-BE49-F238E27FC236}">
                <a16:creationId xmlns:a16="http://schemas.microsoft.com/office/drawing/2014/main" id="{8C98FB0B-B338-4B4B-97F0-BA36F17270B7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323890" y="2227790"/>
            <a:ext cx="4991180" cy="3773999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0" i="0" baseline="0">
                <a:solidFill>
                  <a:srgbClr val="737680"/>
                </a:solidFill>
                <a:latin typeface="Helvetica Light"/>
                <a:cs typeface="Helvetica Light"/>
              </a:defRPr>
            </a:lvl1pPr>
          </a:lstStyle>
          <a:p>
            <a:pPr lvl="0"/>
            <a:r>
              <a:rPr lang="it-IT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42607192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183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8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568"/>
            <a:ext cx="9144000" cy="165523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124948D-F492-451E-A159-7E6DF21D845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EDD372-DBF2-411C-A2B7-7B0169AC42EE}" type="slidenum">
              <a:rPr lang="it-IT" altLang="it-IT"/>
              <a:pPr>
                <a:defRPr/>
              </a:pPr>
              <a:t>‹#›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806554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089DBAD6-AE9F-4275-B7C2-70F49DDED7F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41FB31-C116-473E-927B-ACCDA3D65AD3}" type="slidenum">
              <a:rPr lang="it-IT" altLang="it-IT"/>
              <a:pPr>
                <a:defRPr/>
              </a:pPr>
              <a:t>‹#›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750281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1" y="1710267"/>
            <a:ext cx="10515600" cy="2853267"/>
          </a:xfrm>
          <a:prstGeom prst="rect">
            <a:avLst/>
          </a:prstGeom>
        </p:spPr>
        <p:txBody>
          <a:bodyPr anchor="b"/>
          <a:lstStyle>
            <a:lvl1pPr>
              <a:defRPr sz="8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1" y="4588934"/>
            <a:ext cx="10515600" cy="1500717"/>
          </a:xfrm>
        </p:spPr>
        <p:txBody>
          <a:bodyPr/>
          <a:lstStyle>
            <a:lvl1pPr marL="0" indent="0">
              <a:buNone/>
              <a:defRPr sz="3200"/>
            </a:lvl1pPr>
            <a:lvl2pPr marL="609585" indent="0">
              <a:buNone/>
              <a:defRPr sz="2667"/>
            </a:lvl2pPr>
            <a:lvl3pPr marL="1219170" indent="0">
              <a:buNone/>
              <a:defRPr sz="2400"/>
            </a:lvl3pPr>
            <a:lvl4pPr marL="1828754" indent="0">
              <a:buNone/>
              <a:defRPr sz="2133"/>
            </a:lvl4pPr>
            <a:lvl5pPr marL="2438339" indent="0">
              <a:buNone/>
              <a:defRPr sz="2133"/>
            </a:lvl5pPr>
            <a:lvl6pPr marL="3047924" indent="0">
              <a:buNone/>
              <a:defRPr sz="2133"/>
            </a:lvl6pPr>
            <a:lvl7pPr marL="3657509" indent="0">
              <a:buNone/>
              <a:defRPr sz="2133"/>
            </a:lvl7pPr>
            <a:lvl8pPr marL="4267093" indent="0">
              <a:buNone/>
              <a:defRPr sz="2133"/>
            </a:lvl8pPr>
            <a:lvl9pPr marL="4876678" indent="0">
              <a:buNone/>
              <a:defRPr sz="2133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3AAA9356-D899-4827-B0DA-94310399218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8E2355-BC5E-48E6-A6D8-7A2044F1C2DB}" type="slidenum">
              <a:rPr lang="it-IT" altLang="it-IT"/>
              <a:pPr>
                <a:defRPr/>
              </a:pPr>
              <a:t>‹#›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2888704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76300" y="1037167"/>
            <a:ext cx="5124451" cy="48260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203952" y="1037167"/>
            <a:ext cx="5124449" cy="48260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074361F9-92F2-43B8-80C8-34FC017AAA0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FBC3FD-2EAA-4518-B76A-14A7524E48DE}" type="slidenum">
              <a:rPr lang="it-IT" altLang="it-IT"/>
              <a:pPr>
                <a:defRPr/>
              </a:pPr>
              <a:t>‹#›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7380934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40317" y="366185"/>
            <a:ext cx="10515600" cy="132503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40318" y="1680634"/>
            <a:ext cx="5158316" cy="82550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40318" y="2506133"/>
            <a:ext cx="5158316" cy="368300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0634"/>
            <a:ext cx="5183717" cy="82550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6133"/>
            <a:ext cx="5183717" cy="368300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8F431E15-43F5-4706-A3C5-03856A485F2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7A76F2-25C4-423B-8F36-3CC13530F457}" type="slidenum">
              <a:rPr lang="it-IT" altLang="it-IT"/>
              <a:pPr>
                <a:defRPr/>
              </a:pPr>
              <a:t>‹#›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2986597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512DB7B-5BCF-4565-B833-99B68E16FD7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BDF12D-F812-4267-B0C9-8A1E79FDE8A8}" type="slidenum">
              <a:rPr lang="it-IT" altLang="it-IT"/>
              <a:pPr>
                <a:defRPr/>
              </a:pPr>
              <a:t>‹#›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865677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>
            <a:extLst>
              <a:ext uri="{FF2B5EF4-FFF2-40B4-BE49-F238E27FC236}">
                <a16:creationId xmlns:a16="http://schemas.microsoft.com/office/drawing/2014/main" id="{26E8D11D-A386-4A33-919C-4F557CEE257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22524285"/>
              </p:ext>
            </p:ext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0" imgH="469" progId="TCLayout.ActiveDocument.1">
                  <p:embed/>
                </p:oleObj>
              </mc:Choice>
              <mc:Fallback>
                <p:oleObj name="think-cell Slide" r:id="rId4" imgW="470" imgH="469" progId="TCLayout.ActiveDocument.1">
                  <p:embed/>
                  <p:pic>
                    <p:nvPicPr>
                      <p:cNvPr id="6" name="Object 5" hidden="1">
                        <a:extLst>
                          <a:ext uri="{FF2B5EF4-FFF2-40B4-BE49-F238E27FC236}">
                            <a16:creationId xmlns:a16="http://schemas.microsoft.com/office/drawing/2014/main" id="{26E8D11D-A386-4A33-919C-4F557CEE25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 hidden="1">
            <a:extLst>
              <a:ext uri="{FF2B5EF4-FFF2-40B4-BE49-F238E27FC236}">
                <a16:creationId xmlns:a16="http://schemas.microsoft.com/office/drawing/2014/main" id="{7FCDF07D-52C6-4F5C-A649-034078164CD9}"/>
              </a:ext>
            </a:extLst>
          </p:cNvPr>
          <p:cNvSpPr/>
          <p:nvPr userDrawn="1">
            <p:custDataLst>
              <p:tags r:id="rId2"/>
            </p:custDataLst>
          </p:nvPr>
        </p:nvSpPr>
        <p:spPr bwMode="auto">
          <a:xfrm>
            <a:off x="0" y="0"/>
            <a:ext cx="211667" cy="211667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none" lIns="0" tIns="0" rIns="0" bIns="0" numCol="1" spcCol="0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09585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133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Helvetica Light"/>
              <a:ea typeface="Calibri" panose="020F0502020204030204" pitchFamily="34" charset="0"/>
              <a:cs typeface="Calibri" panose="020F0502020204030204" pitchFamily="34" charset="0"/>
              <a:sym typeface="Helvetica Light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41217" y="740702"/>
            <a:ext cx="9753600" cy="463551"/>
          </a:xfrm>
        </p:spPr>
        <p:txBody>
          <a:bodyPr vert="horz"/>
          <a:lstStyle>
            <a:lvl1pPr algn="l">
              <a:defRPr sz="2133">
                <a:solidFill>
                  <a:schemeClr val="tx1">
                    <a:lumMod val="50000"/>
                    <a:lumOff val="50000"/>
                  </a:schemeClr>
                </a:solidFill>
                <a:latin typeface="Helvetica Light"/>
              </a:defRPr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 hasCustomPrompt="1"/>
          </p:nvPr>
        </p:nvSpPr>
        <p:spPr>
          <a:xfrm>
            <a:off x="441218" y="260648"/>
            <a:ext cx="10452100" cy="482600"/>
          </a:xfrm>
        </p:spPr>
        <p:txBody>
          <a:bodyPr/>
          <a:lstStyle>
            <a:lvl1pPr>
              <a:defRPr sz="2667" b="0"/>
            </a:lvl1pPr>
            <a:lvl2pPr marL="609585" indent="0">
              <a:buNone/>
              <a:defRPr/>
            </a:lvl2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DCB83314-364F-43CE-97BE-5ECC9C2C831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0684F8-EEE3-4144-9DA7-FC821F238661}" type="slidenum">
              <a:rPr lang="it-IT" altLang="it-IT"/>
              <a:pPr>
                <a:defRPr/>
              </a:pPr>
              <a:t>‹#›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7467540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76B76521-99CD-4F5B-A2FC-D0B905F63CF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6E5B26-D322-4A38-BDAC-D355A6076AC8}" type="slidenum">
              <a:rPr lang="it-IT" altLang="it-IT"/>
              <a:pPr>
                <a:defRPr/>
              </a:pPr>
              <a:t>‹#›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7300629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4267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717" y="988485"/>
            <a:ext cx="6172200" cy="4872567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0243E41A-DB12-4956-B86F-61AD664C30C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EE84B6-6472-4645-B13B-6C705B7E1DC3}" type="slidenum">
              <a:rPr lang="it-IT" altLang="it-IT"/>
              <a:pPr>
                <a:defRPr/>
              </a:pPr>
              <a:t>‹#›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4917102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4267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717" y="988485"/>
            <a:ext cx="6172200" cy="4872567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endParaRPr lang="it-IT" noProof="0">
              <a:sym typeface="Helvetica" pitchFamily="2" charset="0"/>
            </a:endParaRP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B628A654-A69E-42A1-B779-55E0973D9C0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231AEA-E395-4A51-84F9-2FD685F479BE}" type="slidenum">
              <a:rPr lang="it-IT" altLang="it-IT"/>
              <a:pPr>
                <a:defRPr/>
              </a:pPr>
              <a:t>‹#›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3438268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95E9DDB0-13CD-4C02-89FD-3EFD08ECBBA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94E0E7-777F-4C26-B735-988735C70673}" type="slidenum">
              <a:rPr lang="it-IT" altLang="it-IT"/>
              <a:pPr>
                <a:defRPr/>
              </a:pPr>
              <a:t>‹#›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7878542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1" y="366185"/>
            <a:ext cx="2628900" cy="1325033"/>
          </a:xfrm>
          <a:prstGeom prst="rect">
            <a:avLst/>
          </a:prstGeo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1" y="366185"/>
            <a:ext cx="7683500" cy="1325033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C1B6414-561B-4370-BC25-8671311C43C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C0AC81-C132-4233-926A-81AE2C420D09}" type="slidenum">
              <a:rPr lang="it-IT" altLang="it-IT"/>
              <a:pPr>
                <a:defRPr/>
              </a:pPr>
              <a:t>‹#›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9934058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16635" y="635717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it-IT" sz="1000" smtClean="0">
                <a:solidFill>
                  <a:schemeClr val="bg1">
                    <a:lumMod val="50000"/>
                  </a:schemeClr>
                </a:solidFill>
                <a:latin typeface="Helvetica Neue"/>
              </a:defRPr>
            </a:lvl1pPr>
          </a:lstStyle>
          <a:p>
            <a:pPr algn="ctr"/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6714-4D59-B041-A45A-ECC4318BD39F}" type="slidenum">
              <a:rPr lang="it-IT" smtClean="0"/>
              <a:t>‹#›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10476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41400" y="6356352"/>
            <a:ext cx="2743200" cy="36512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0CD86714-4D59-B041-A45A-ECC4318BD39F}" type="slidenum">
              <a:rPr lang="it-IT" smtClean="0"/>
              <a:pPr/>
              <a:t>‹#›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8559996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5267" y="6356352"/>
            <a:ext cx="2743200" cy="36512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6714-4D59-B041-A45A-ECC4318BD39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1271261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41401" y="6356352"/>
            <a:ext cx="2743200" cy="36512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endParaRPr lang="it-I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6714-4D59-B041-A45A-ECC4318BD39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9683369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75269" y="6356352"/>
            <a:ext cx="2743200" cy="36512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endParaRPr lang="it-IT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6714-4D59-B041-A45A-ECC4318BD39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5377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1" y="1710267"/>
            <a:ext cx="10515600" cy="2853267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1" y="4588934"/>
            <a:ext cx="10515600" cy="1500717"/>
          </a:xfrm>
        </p:spPr>
        <p:txBody>
          <a:bodyPr/>
          <a:lstStyle>
            <a:lvl1pPr marL="0" indent="0">
              <a:buNone/>
              <a:defRPr sz="3200"/>
            </a:lvl1pPr>
            <a:lvl2pPr marL="609585" indent="0">
              <a:buNone/>
              <a:defRPr sz="2667"/>
            </a:lvl2pPr>
            <a:lvl3pPr marL="1219170" indent="0">
              <a:buNone/>
              <a:defRPr sz="2400"/>
            </a:lvl3pPr>
            <a:lvl4pPr marL="1828754" indent="0">
              <a:buNone/>
              <a:defRPr sz="2133"/>
            </a:lvl4pPr>
            <a:lvl5pPr marL="2438339" indent="0">
              <a:buNone/>
              <a:defRPr sz="2133"/>
            </a:lvl5pPr>
            <a:lvl6pPr marL="3047924" indent="0">
              <a:buNone/>
              <a:defRPr sz="2133"/>
            </a:lvl6pPr>
            <a:lvl7pPr marL="3657509" indent="0">
              <a:buNone/>
              <a:defRPr sz="2133"/>
            </a:lvl7pPr>
            <a:lvl8pPr marL="4267093" indent="0">
              <a:buNone/>
              <a:defRPr sz="2133"/>
            </a:lvl8pPr>
            <a:lvl9pPr marL="4876678" indent="0">
              <a:buNone/>
              <a:defRPr sz="2133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61E102C-DDA9-4258-9BC1-649FBE6021E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95D68B-47E9-445F-AFCF-F027BD6F9802}" type="slidenum">
              <a:rPr lang="it-IT" altLang="it-IT"/>
              <a:pPr>
                <a:defRPr/>
              </a:pPr>
              <a:t>‹#›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95337440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086556" y="6356352"/>
            <a:ext cx="2743200" cy="36512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endParaRPr lang="it-I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6714-4D59-B041-A45A-ECC4318BD39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47185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097837" y="6356352"/>
            <a:ext cx="2743200" cy="36512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6714-4D59-B041-A45A-ECC4318BD39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815103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86561" y="6356352"/>
            <a:ext cx="2743200" cy="36512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endParaRPr lang="it-I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6714-4D59-B041-A45A-ECC4318BD39F}" type="slidenum">
              <a:rPr lang="it-IT" smtClean="0"/>
              <a:t>‹#›</a:t>
            </a:fld>
            <a:endParaRPr lang="it-IT"/>
          </a:p>
        </p:txBody>
      </p:sp>
      <p:sp>
        <p:nvSpPr>
          <p:cNvPr id="8" name="TextBox 7"/>
          <p:cNvSpPr txBox="1"/>
          <p:nvPr userDrawn="1"/>
        </p:nvSpPr>
        <p:spPr>
          <a:xfrm>
            <a:off x="4724402" y="6408108"/>
            <a:ext cx="28401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dirty="0">
                <a:solidFill>
                  <a:schemeClr val="bg2">
                    <a:lumMod val="50000"/>
                  </a:schemeClr>
                </a:solidFill>
                <a:latin typeface="Helvetica Neue"/>
              </a:rPr>
              <a:t>Internal use only - Confidential</a:t>
            </a:r>
          </a:p>
        </p:txBody>
      </p:sp>
    </p:spTree>
    <p:extLst>
      <p:ext uri="{BB962C8B-B14F-4D97-AF65-F5344CB8AC3E}">
        <p14:creationId xmlns:p14="http://schemas.microsoft.com/office/powerpoint/2010/main" val="231302044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Trascinare l'immagine su un segnaposto o fare clic sull'icona per aggiungerla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97851" y="6356352"/>
            <a:ext cx="2743200" cy="36512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endParaRPr lang="it-I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6714-4D59-B041-A45A-ECC4318BD39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6848560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847" y="6356352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6714-4D59-B041-A45A-ECC4318BD39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3774612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31712" y="6356352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6714-4D59-B041-A45A-ECC4318BD39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32503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76300" y="1037167"/>
            <a:ext cx="5124451" cy="48260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203952" y="1037167"/>
            <a:ext cx="5124449" cy="48260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A3935F9-9C30-4DB2-BC60-0FF3379271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E53CB-853A-4D24-B41B-59B3F423FC70}" type="slidenum">
              <a:rPr lang="it-IT" altLang="it-IT"/>
              <a:pPr>
                <a:defRPr/>
              </a:pPr>
              <a:t>‹#›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6041900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40317" y="366185"/>
            <a:ext cx="10515600" cy="132503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40318" y="1680634"/>
            <a:ext cx="5158316" cy="82550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40318" y="2506133"/>
            <a:ext cx="5158316" cy="368300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0634"/>
            <a:ext cx="5183717" cy="82550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6133"/>
            <a:ext cx="5183717" cy="368300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3435750-5916-40FA-81B8-EA9E449FF7E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E72EF1-AA4E-4316-9F78-301BA8E0E301}" type="slidenum">
              <a:rPr lang="it-IT" altLang="it-IT"/>
              <a:pPr>
                <a:defRPr/>
              </a:pPr>
              <a:t>‹#›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722485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9951240D-4865-475A-8791-F6C735A00B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6C9164-59F6-415F-8812-668030423A4C}" type="slidenum">
              <a:rPr lang="it-IT" altLang="it-IT"/>
              <a:pPr>
                <a:defRPr/>
              </a:pPr>
              <a:t>‹#›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646675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B1A986D0-0357-4A93-8953-E38A1D5B31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0AD97E-23D7-4FCC-9EA4-320EEA65E0B6}" type="slidenum">
              <a:rPr lang="it-IT" altLang="it-IT"/>
              <a:pPr>
                <a:defRPr/>
              </a:pPr>
              <a:t>‹#›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191436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717" y="988485"/>
            <a:ext cx="6172200" cy="4872567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2673987-03CC-43A3-8B4F-40328D14DC5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9CD5A4-53D2-4EB9-BB4F-945B65233791}" type="slidenum">
              <a:rPr lang="it-IT" altLang="it-IT"/>
              <a:pPr>
                <a:defRPr/>
              </a:pPr>
              <a:t>‹#›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523850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717" y="988485"/>
            <a:ext cx="6172200" cy="4872567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endParaRPr lang="it-IT" noProof="0">
              <a:sym typeface="Helvetica" pitchFamily="2" charset="0"/>
            </a:endParaRP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A75993DC-B6E1-4611-9CDD-3B4DF34FA4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2BACBC-81C3-4398-B144-C2D99D61AB90}" type="slidenum">
              <a:rPr lang="it-IT" altLang="it-IT"/>
              <a:pPr>
                <a:defRPr/>
              </a:pPr>
              <a:t>‹#›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006291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ags" Target="../tags/tag5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oleObject" Target="../embeddings/oleObject3.bin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4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6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155588F3-29CF-4A4F-B933-C5CE450625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1435532096"/>
              </p:ext>
            </p:ext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7" imgW="470" imgH="469" progId="TCLayout.ActiveDocument.1">
                  <p:embed/>
                </p:oleObj>
              </mc:Choice>
              <mc:Fallback>
                <p:oleObj name="think-cell Slide" r:id="rId17" imgW="470" imgH="469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155588F3-29CF-4A4F-B933-C5CE450625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9BD69C0E-80C2-45F1-9B4F-5521FE0A2AA8}"/>
              </a:ext>
            </a:extLst>
          </p:cNvPr>
          <p:cNvSpPr/>
          <p:nvPr userDrawn="1">
            <p:custDataLst>
              <p:tags r:id="rId16"/>
            </p:custDataLst>
          </p:nvPr>
        </p:nvSpPr>
        <p:spPr bwMode="auto">
          <a:xfrm>
            <a:off x="0" y="0"/>
            <a:ext cx="211667" cy="211667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none" lIns="0" tIns="0" rIns="0" bIns="0" numCol="1" spcCol="0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09585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5867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8ED2DC27-6CB1-4C2B-B717-253A2F759149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817" y="5664201"/>
            <a:ext cx="12192000" cy="1200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7" name="Picture 2">
            <a:extLst>
              <a:ext uri="{FF2B5EF4-FFF2-40B4-BE49-F238E27FC236}">
                <a16:creationId xmlns:a16="http://schemas.microsoft.com/office/drawing/2014/main" id="{3BC4FF8A-8638-451A-AA80-8AFC31475746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10234" y="-91017"/>
            <a:ext cx="2250017" cy="1204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28" name="Text Box 3" descr="Shape 4">
            <a:extLst>
              <a:ext uri="{FF2B5EF4-FFF2-40B4-BE49-F238E27FC236}">
                <a16:creationId xmlns:a16="http://schemas.microsoft.com/office/drawing/2014/main" id="{1E86C415-C21F-4CC9-8215-0D386C20995A}"/>
              </a:ext>
            </a:extLst>
          </p:cNvPr>
          <p:cNvSpPr txBox="1">
            <a:spLocks/>
          </p:cNvSpPr>
          <p:nvPr/>
        </p:nvSpPr>
        <p:spPr bwMode="auto">
          <a:xfrm>
            <a:off x="239349" y="6496051"/>
            <a:ext cx="3361267" cy="328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0959" tIns="60959" rIns="60959" bIns="60959"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just" eaLnBrk="1"/>
            <a:r>
              <a:rPr lang="en-US" altLang="it-IT" sz="667">
                <a:solidFill>
                  <a:srgbClr val="9A9BA5"/>
                </a:solidFill>
                <a:latin typeface="Helvetica Light" charset="0"/>
                <a:sym typeface="Helvetica Light" charset="0"/>
              </a:rPr>
              <a:t>© 2024 Dayco IP Holdings, LLC | Confidential information of Dayco (or an affiliate); copying and/or unauthorized use prohibited. </a:t>
            </a:r>
          </a:p>
        </p:txBody>
      </p:sp>
      <p:sp>
        <p:nvSpPr>
          <p:cNvPr id="1029" name="Rectangle 4">
            <a:extLst>
              <a:ext uri="{FF2B5EF4-FFF2-40B4-BE49-F238E27FC236}">
                <a16:creationId xmlns:a16="http://schemas.microsoft.com/office/drawing/2014/main" id="{53BE1F05-F229-4483-881A-FE92435067E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76301" y="1037167"/>
            <a:ext cx="10452100" cy="48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45719" tIns="45719" rIns="45719" bIns="4571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>
                <a:sym typeface="Helvetica" panose="020B0604020202020204" pitchFamily="34" charset="0"/>
              </a:rPr>
              <a:t>Click to edit Master text styles</a:t>
            </a:r>
          </a:p>
          <a:p>
            <a:pPr lvl="1"/>
            <a:r>
              <a:rPr lang="it-IT" altLang="it-IT">
                <a:sym typeface="Helvetica" panose="020B0604020202020204" pitchFamily="34" charset="0"/>
              </a:rPr>
              <a:t>Second level</a:t>
            </a:r>
          </a:p>
          <a:p>
            <a:pPr lvl="2"/>
            <a:r>
              <a:rPr lang="it-IT" altLang="it-IT">
                <a:sym typeface="Helvetica" panose="020B0604020202020204" pitchFamily="34" charset="0"/>
              </a:rPr>
              <a:t>Third level</a:t>
            </a:r>
          </a:p>
          <a:p>
            <a:pPr lvl="3"/>
            <a:r>
              <a:rPr lang="it-IT" altLang="it-IT">
                <a:sym typeface="Helvetica" panose="020B0604020202020204" pitchFamily="34" charset="0"/>
              </a:rPr>
              <a:t>Fourth level</a:t>
            </a:r>
          </a:p>
          <a:p>
            <a:pPr lvl="4"/>
            <a:r>
              <a:rPr lang="it-IT" altLang="it-IT">
                <a:sym typeface="Helvetica" panose="020B0604020202020204" pitchFamily="34" charset="0"/>
              </a:rPr>
              <a:t>Fifth level</a:t>
            </a:r>
          </a:p>
        </p:txBody>
      </p:sp>
      <p:sp>
        <p:nvSpPr>
          <p:cNvPr id="1030" name="Rectangle 5">
            <a:extLst>
              <a:ext uri="{FF2B5EF4-FFF2-40B4-BE49-F238E27FC236}">
                <a16:creationId xmlns:a16="http://schemas.microsoft.com/office/drawing/2014/main" id="{46F18247-E6F4-4D49-B06F-B7B7A672BAE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826684" y="1371601"/>
            <a:ext cx="9753600" cy="463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45719" tIns="45719" rIns="45719" bIns="4571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>
                <a:sym typeface="Calibri" panose="020F0502020204030204" pitchFamily="34" charset="0"/>
              </a:rPr>
              <a:t>Click to edit Master title style</a:t>
            </a:r>
          </a:p>
        </p:txBody>
      </p:sp>
      <p:sp>
        <p:nvSpPr>
          <p:cNvPr id="2" name="Rectangle 6">
            <a:extLst>
              <a:ext uri="{FF2B5EF4-FFF2-40B4-BE49-F238E27FC236}">
                <a16:creationId xmlns:a16="http://schemas.microsoft.com/office/drawing/2014/main" id="{11E8FD8C-AD3B-4B7A-BA95-2486C8D9B2C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 bwMode="auto">
          <a:xfrm>
            <a:off x="5930901" y="6496051"/>
            <a:ext cx="328084" cy="32596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45719" tIns="45719" rIns="45719" bIns="45719" numCol="1" anchor="ctr" anchorCtr="0" compatLnSpc="1">
            <a:prstTxWarp prst="textNoShape">
              <a:avLst/>
            </a:prstTxWarp>
          </a:bodyPr>
          <a:lstStyle>
            <a:lvl1pPr algn="ctr" eaLnBrk="1">
              <a:defRPr sz="1333" smtClean="0">
                <a:solidFill>
                  <a:srgbClr val="5B5D69"/>
                </a:solidFill>
                <a:latin typeface="+mn-lt"/>
                <a:ea typeface="+mn-ea"/>
                <a:cs typeface="+mn-cs"/>
                <a:sym typeface="Helvetica" pitchFamily="2" charset="0"/>
              </a:defRPr>
            </a:lvl1pPr>
          </a:lstStyle>
          <a:p>
            <a:pPr>
              <a:defRPr/>
            </a:pPr>
            <a:fld id="{88B51A27-E8CC-416C-8D6C-6F060B56505D}" type="slidenum">
              <a:rPr lang="it-IT" altLang="it-IT"/>
              <a:pPr>
                <a:defRPr/>
              </a:pPr>
              <a:t>‹#›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573088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ctr" defTabSz="609585" rtl="0" eaLnBrk="0" fontAlgn="base" hangingPunct="0">
        <a:spcBef>
          <a:spcPct val="0"/>
        </a:spcBef>
        <a:spcAft>
          <a:spcPct val="0"/>
        </a:spcAft>
        <a:defRPr sz="5867" kern="1200">
          <a:solidFill>
            <a:srgbClr val="000000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algn="ctr" defTabSz="609585" rtl="0" eaLnBrk="0" fontAlgn="base" hangingPunct="0">
        <a:spcBef>
          <a:spcPct val="0"/>
        </a:spcBef>
        <a:spcAft>
          <a:spcPct val="0"/>
        </a:spcAft>
        <a:defRPr sz="5867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2pPr>
      <a:lvl3pPr algn="ctr" defTabSz="609585" rtl="0" eaLnBrk="0" fontAlgn="base" hangingPunct="0">
        <a:spcBef>
          <a:spcPct val="0"/>
        </a:spcBef>
        <a:spcAft>
          <a:spcPct val="0"/>
        </a:spcAft>
        <a:defRPr sz="5867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3pPr>
      <a:lvl4pPr algn="ctr" defTabSz="609585" rtl="0" eaLnBrk="0" fontAlgn="base" hangingPunct="0">
        <a:spcBef>
          <a:spcPct val="0"/>
        </a:spcBef>
        <a:spcAft>
          <a:spcPct val="0"/>
        </a:spcAft>
        <a:defRPr sz="5867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4pPr>
      <a:lvl5pPr algn="ctr" defTabSz="609585" rtl="0" eaLnBrk="0" fontAlgn="base" hangingPunct="0">
        <a:spcBef>
          <a:spcPct val="0"/>
        </a:spcBef>
        <a:spcAft>
          <a:spcPct val="0"/>
        </a:spcAft>
        <a:defRPr sz="5867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5pPr>
      <a:lvl6pPr marL="609585" algn="ctr" defTabSz="609585" rtl="0" fontAlgn="base" hangingPunct="0">
        <a:spcBef>
          <a:spcPct val="0"/>
        </a:spcBef>
        <a:spcAft>
          <a:spcPct val="0"/>
        </a:spcAft>
        <a:defRPr sz="5867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6pPr>
      <a:lvl7pPr marL="1219170" algn="ctr" defTabSz="609585" rtl="0" fontAlgn="base" hangingPunct="0">
        <a:spcBef>
          <a:spcPct val="0"/>
        </a:spcBef>
        <a:spcAft>
          <a:spcPct val="0"/>
        </a:spcAft>
        <a:defRPr sz="5867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7pPr>
      <a:lvl8pPr marL="1828754" algn="ctr" defTabSz="609585" rtl="0" fontAlgn="base" hangingPunct="0">
        <a:spcBef>
          <a:spcPct val="0"/>
        </a:spcBef>
        <a:spcAft>
          <a:spcPct val="0"/>
        </a:spcAft>
        <a:defRPr sz="5867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8pPr>
      <a:lvl9pPr marL="2438339" algn="ctr" defTabSz="609585" rtl="0" fontAlgn="base" hangingPunct="0">
        <a:spcBef>
          <a:spcPct val="0"/>
        </a:spcBef>
        <a:spcAft>
          <a:spcPct val="0"/>
        </a:spcAft>
        <a:defRPr sz="5867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9pPr>
    </p:titleStyle>
    <p:bodyStyle>
      <a:lvl1pPr algn="l" defTabSz="609585" rtl="0" eaLnBrk="0" fontAlgn="base" hangingPunct="0">
        <a:spcBef>
          <a:spcPts val="533"/>
        </a:spcBef>
        <a:spcAft>
          <a:spcPct val="0"/>
        </a:spcAft>
        <a:defRPr kern="1200">
          <a:solidFill>
            <a:srgbClr val="0F7CCB"/>
          </a:solidFill>
          <a:latin typeface="+mn-lt"/>
          <a:ea typeface="+mn-ea"/>
          <a:cs typeface="+mn-cs"/>
          <a:sym typeface="Helvetica" panose="020B0604020202020204" pitchFamily="34" charset="0"/>
        </a:defRPr>
      </a:lvl1pPr>
      <a:lvl2pPr marL="852996" indent="-243411" algn="l" defTabSz="609585" rtl="0" eaLnBrk="0" fontAlgn="base" hangingPunct="0">
        <a:spcBef>
          <a:spcPts val="533"/>
        </a:spcBef>
        <a:spcAft>
          <a:spcPct val="0"/>
        </a:spcAft>
        <a:buSzPct val="100000"/>
        <a:buChar char="–"/>
        <a:defRPr kern="1200">
          <a:solidFill>
            <a:srgbClr val="0F7CCB"/>
          </a:solidFill>
          <a:latin typeface="+mn-lt"/>
          <a:ea typeface="+mn-ea"/>
          <a:cs typeface="+mn-cs"/>
          <a:sym typeface="Helvetica" panose="020B0604020202020204" pitchFamily="34" charset="0"/>
        </a:defRPr>
      </a:lvl2pPr>
      <a:lvl3pPr marL="1447764" indent="-228594" algn="l" defTabSz="609585" rtl="0" eaLnBrk="0" fontAlgn="base" hangingPunct="0">
        <a:spcBef>
          <a:spcPts val="533"/>
        </a:spcBef>
        <a:spcAft>
          <a:spcPct val="0"/>
        </a:spcAft>
        <a:buSzPct val="100000"/>
        <a:buChar char="•"/>
        <a:defRPr kern="1200">
          <a:solidFill>
            <a:srgbClr val="0F7CCB"/>
          </a:solidFill>
          <a:latin typeface="+mn-lt"/>
          <a:ea typeface="+mn-ea"/>
          <a:cs typeface="+mn-cs"/>
          <a:sym typeface="Helvetica" panose="020B0604020202020204" pitchFamily="34" charset="0"/>
        </a:defRPr>
      </a:lvl3pPr>
      <a:lvl4pPr marL="2101798" indent="-273044" algn="l" defTabSz="609585" rtl="0" eaLnBrk="0" fontAlgn="base" hangingPunct="0">
        <a:spcBef>
          <a:spcPts val="533"/>
        </a:spcBef>
        <a:spcAft>
          <a:spcPct val="0"/>
        </a:spcAft>
        <a:buSzPct val="100000"/>
        <a:buChar char="–"/>
        <a:defRPr kern="1200">
          <a:solidFill>
            <a:srgbClr val="0F7CCB"/>
          </a:solidFill>
          <a:latin typeface="+mn-lt"/>
          <a:ea typeface="+mn-ea"/>
          <a:cs typeface="+mn-cs"/>
          <a:sym typeface="Helvetica" panose="020B0604020202020204" pitchFamily="34" charset="0"/>
        </a:defRPr>
      </a:lvl4pPr>
      <a:lvl5pPr marL="2711383" indent="-273044" algn="l" defTabSz="609585" rtl="0" eaLnBrk="0" fontAlgn="base" hangingPunct="0">
        <a:spcBef>
          <a:spcPts val="533"/>
        </a:spcBef>
        <a:spcAft>
          <a:spcPct val="0"/>
        </a:spcAft>
        <a:buSzPct val="100000"/>
        <a:buChar char="»"/>
        <a:defRPr kern="1200">
          <a:solidFill>
            <a:srgbClr val="0F7CCB"/>
          </a:solidFill>
          <a:latin typeface="+mn-lt"/>
          <a:ea typeface="+mn-ea"/>
          <a:cs typeface="+mn-cs"/>
          <a:sym typeface="Helvetica" panose="020B0604020202020204" pitchFamily="34" charset="0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5E4FADAA-CE9B-4380-AE20-2ECFDA4BDE6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1539207714"/>
              </p:ext>
            </p:ext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5" imgW="470" imgH="469" progId="TCLayout.ActiveDocument.1">
                  <p:embed/>
                </p:oleObj>
              </mc:Choice>
              <mc:Fallback>
                <p:oleObj name="think-cell Slide" r:id="rId15" imgW="470" imgH="469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5E4FADAA-CE9B-4380-AE20-2ECFDA4BDE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0" name="Rectangle 1">
            <a:extLst>
              <a:ext uri="{FF2B5EF4-FFF2-40B4-BE49-F238E27FC236}">
                <a16:creationId xmlns:a16="http://schemas.microsoft.com/office/drawing/2014/main" id="{11618EC3-1ACE-4A9D-ACA0-289A86121C56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 bwMode="auto">
          <a:xfrm>
            <a:off x="876301" y="1037167"/>
            <a:ext cx="10452100" cy="48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45719" tIns="45719" rIns="45719" bIns="4571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>
                <a:sym typeface="Helvetica" panose="020B0604020202020204" pitchFamily="34" charset="0"/>
              </a:rPr>
              <a:t>Click to edit Master text styles</a:t>
            </a:r>
          </a:p>
          <a:p>
            <a:pPr lvl="1"/>
            <a:r>
              <a:rPr lang="it-IT" altLang="it-IT">
                <a:sym typeface="Helvetica" panose="020B0604020202020204" pitchFamily="34" charset="0"/>
              </a:rPr>
              <a:t>Second level</a:t>
            </a:r>
          </a:p>
          <a:p>
            <a:pPr lvl="2"/>
            <a:r>
              <a:rPr lang="it-IT" altLang="it-IT">
                <a:sym typeface="Helvetica" panose="020B0604020202020204" pitchFamily="34" charset="0"/>
              </a:rPr>
              <a:t>Third level</a:t>
            </a:r>
          </a:p>
          <a:p>
            <a:pPr lvl="3"/>
            <a:r>
              <a:rPr lang="it-IT" altLang="it-IT">
                <a:sym typeface="Helvetica" panose="020B0604020202020204" pitchFamily="34" charset="0"/>
              </a:rPr>
              <a:t>Fourth level</a:t>
            </a:r>
          </a:p>
          <a:p>
            <a:pPr lvl="4"/>
            <a:r>
              <a:rPr lang="it-IT" altLang="it-IT">
                <a:sym typeface="Helvetica" panose="020B0604020202020204" pitchFamily="34" charset="0"/>
              </a:rPr>
              <a:t>Fifth level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D94383A7-DF86-4D57-B415-2491E7A478BE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 bwMode="auto">
          <a:xfrm>
            <a:off x="5930901" y="6496051"/>
            <a:ext cx="328084" cy="32596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45719" tIns="45719" rIns="45719" bIns="45719" numCol="1" anchor="ctr" anchorCtr="0" compatLnSpc="1">
            <a:prstTxWarp prst="textNoShape">
              <a:avLst/>
            </a:prstTxWarp>
          </a:bodyPr>
          <a:lstStyle>
            <a:lvl1pPr algn="ctr" eaLnBrk="1">
              <a:defRPr sz="1333" smtClean="0">
                <a:solidFill>
                  <a:srgbClr val="5B5D69"/>
                </a:solidFill>
                <a:latin typeface="+mn-lt"/>
                <a:ea typeface="+mn-ea"/>
                <a:cs typeface="+mn-cs"/>
                <a:sym typeface="Helvetica" pitchFamily="2" charset="0"/>
              </a:defRPr>
            </a:lvl1pPr>
          </a:lstStyle>
          <a:p>
            <a:pPr>
              <a:defRPr/>
            </a:pPr>
            <a:fld id="{21E00A31-B64F-4884-9422-AB04663C3C38}" type="slidenum">
              <a:rPr lang="it-IT" altLang="it-IT"/>
              <a:pPr>
                <a:defRPr/>
              </a:pPr>
              <a:t>‹#›</a:t>
            </a:fld>
            <a:endParaRPr lang="it-IT" altLang="it-IT"/>
          </a:p>
        </p:txBody>
      </p:sp>
      <p:sp>
        <p:nvSpPr>
          <p:cNvPr id="4" name="Text Box 3" descr="Shape 4">
            <a:extLst>
              <a:ext uri="{FF2B5EF4-FFF2-40B4-BE49-F238E27FC236}">
                <a16:creationId xmlns:a16="http://schemas.microsoft.com/office/drawing/2014/main" id="{EE749F2F-9640-FD0D-9D8C-5782D1B53D2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239349" y="6496051"/>
            <a:ext cx="3361267" cy="328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0959" tIns="60959" rIns="60959" bIns="60959"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just" eaLnBrk="1"/>
            <a:r>
              <a:rPr lang="en-US" altLang="it-IT" sz="667">
                <a:solidFill>
                  <a:schemeClr val="bg1"/>
                </a:solidFill>
                <a:latin typeface="Helvetica Light" charset="0"/>
                <a:sym typeface="Helvetica Light" charset="0"/>
              </a:rPr>
              <a:t>© 2024 Dayco IP Holdings, LLC | Confidential information of Dayco (or an affiliate); copying and/or unauthorized use prohibited. </a:t>
            </a:r>
          </a:p>
        </p:txBody>
      </p:sp>
    </p:spTree>
    <p:extLst>
      <p:ext uri="{BB962C8B-B14F-4D97-AF65-F5344CB8AC3E}">
        <p14:creationId xmlns:p14="http://schemas.microsoft.com/office/powerpoint/2010/main" val="3032433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hf hdr="0" ftr="0" dt="0"/>
  <p:txStyles>
    <p:titleStyle>
      <a:lvl1pPr algn="ctr" defTabSz="609585" rtl="0" eaLnBrk="0" fontAlgn="base" hangingPunct="0">
        <a:spcBef>
          <a:spcPct val="0"/>
        </a:spcBef>
        <a:spcAft>
          <a:spcPct val="0"/>
        </a:spcAft>
        <a:defRPr sz="5867" kern="1200">
          <a:solidFill>
            <a:srgbClr val="000000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algn="ctr" defTabSz="609585" rtl="0" eaLnBrk="0" fontAlgn="base" hangingPunct="0">
        <a:spcBef>
          <a:spcPct val="0"/>
        </a:spcBef>
        <a:spcAft>
          <a:spcPct val="0"/>
        </a:spcAft>
        <a:defRPr sz="5867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2pPr>
      <a:lvl3pPr algn="ctr" defTabSz="609585" rtl="0" eaLnBrk="0" fontAlgn="base" hangingPunct="0">
        <a:spcBef>
          <a:spcPct val="0"/>
        </a:spcBef>
        <a:spcAft>
          <a:spcPct val="0"/>
        </a:spcAft>
        <a:defRPr sz="5867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3pPr>
      <a:lvl4pPr algn="ctr" defTabSz="609585" rtl="0" eaLnBrk="0" fontAlgn="base" hangingPunct="0">
        <a:spcBef>
          <a:spcPct val="0"/>
        </a:spcBef>
        <a:spcAft>
          <a:spcPct val="0"/>
        </a:spcAft>
        <a:defRPr sz="5867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4pPr>
      <a:lvl5pPr algn="ctr" defTabSz="609585" rtl="0" eaLnBrk="0" fontAlgn="base" hangingPunct="0">
        <a:spcBef>
          <a:spcPct val="0"/>
        </a:spcBef>
        <a:spcAft>
          <a:spcPct val="0"/>
        </a:spcAft>
        <a:defRPr sz="5867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5pPr>
      <a:lvl6pPr marL="609585" algn="ctr" defTabSz="609585" rtl="0" fontAlgn="base" hangingPunct="0">
        <a:spcBef>
          <a:spcPct val="0"/>
        </a:spcBef>
        <a:spcAft>
          <a:spcPct val="0"/>
        </a:spcAft>
        <a:defRPr sz="5867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6pPr>
      <a:lvl7pPr marL="1219170" algn="ctr" defTabSz="609585" rtl="0" fontAlgn="base" hangingPunct="0">
        <a:spcBef>
          <a:spcPct val="0"/>
        </a:spcBef>
        <a:spcAft>
          <a:spcPct val="0"/>
        </a:spcAft>
        <a:defRPr sz="5867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7pPr>
      <a:lvl8pPr marL="1828754" algn="ctr" defTabSz="609585" rtl="0" fontAlgn="base" hangingPunct="0">
        <a:spcBef>
          <a:spcPct val="0"/>
        </a:spcBef>
        <a:spcAft>
          <a:spcPct val="0"/>
        </a:spcAft>
        <a:defRPr sz="5867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8pPr>
      <a:lvl9pPr marL="2438339" algn="ctr" defTabSz="609585" rtl="0" fontAlgn="base" hangingPunct="0">
        <a:spcBef>
          <a:spcPct val="0"/>
        </a:spcBef>
        <a:spcAft>
          <a:spcPct val="0"/>
        </a:spcAft>
        <a:defRPr sz="5867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9pPr>
    </p:titleStyle>
    <p:bodyStyle>
      <a:lvl1pPr algn="l" defTabSz="609585" rtl="0" eaLnBrk="0" fontAlgn="base" hangingPunct="0">
        <a:spcBef>
          <a:spcPts val="533"/>
        </a:spcBef>
        <a:spcAft>
          <a:spcPct val="0"/>
        </a:spcAft>
        <a:defRPr kern="1200">
          <a:solidFill>
            <a:srgbClr val="0F7CCB"/>
          </a:solidFill>
          <a:latin typeface="+mn-lt"/>
          <a:ea typeface="+mn-ea"/>
          <a:cs typeface="+mn-cs"/>
          <a:sym typeface="Helvetica" panose="020B0604020202020204" pitchFamily="34" charset="0"/>
        </a:defRPr>
      </a:lvl1pPr>
      <a:lvl2pPr marL="852996" indent="-243411" algn="l" defTabSz="609585" rtl="0" eaLnBrk="0" fontAlgn="base" hangingPunct="0">
        <a:spcBef>
          <a:spcPts val="533"/>
        </a:spcBef>
        <a:spcAft>
          <a:spcPct val="0"/>
        </a:spcAft>
        <a:buSzPct val="100000"/>
        <a:buChar char="–"/>
        <a:defRPr kern="1200">
          <a:solidFill>
            <a:srgbClr val="0F7CCB"/>
          </a:solidFill>
          <a:latin typeface="+mn-lt"/>
          <a:ea typeface="+mn-ea"/>
          <a:cs typeface="+mn-cs"/>
          <a:sym typeface="Helvetica" panose="020B0604020202020204" pitchFamily="34" charset="0"/>
        </a:defRPr>
      </a:lvl2pPr>
      <a:lvl3pPr marL="1447764" indent="-228594" algn="l" defTabSz="609585" rtl="0" eaLnBrk="0" fontAlgn="base" hangingPunct="0">
        <a:spcBef>
          <a:spcPts val="533"/>
        </a:spcBef>
        <a:spcAft>
          <a:spcPct val="0"/>
        </a:spcAft>
        <a:buSzPct val="100000"/>
        <a:buChar char="•"/>
        <a:defRPr kern="1200">
          <a:solidFill>
            <a:srgbClr val="0F7CCB"/>
          </a:solidFill>
          <a:latin typeface="+mn-lt"/>
          <a:ea typeface="+mn-ea"/>
          <a:cs typeface="+mn-cs"/>
          <a:sym typeface="Helvetica" panose="020B0604020202020204" pitchFamily="34" charset="0"/>
        </a:defRPr>
      </a:lvl3pPr>
      <a:lvl4pPr marL="2101798" indent="-273044" algn="l" defTabSz="609585" rtl="0" eaLnBrk="0" fontAlgn="base" hangingPunct="0">
        <a:spcBef>
          <a:spcPts val="533"/>
        </a:spcBef>
        <a:spcAft>
          <a:spcPct val="0"/>
        </a:spcAft>
        <a:buSzPct val="100000"/>
        <a:buChar char="–"/>
        <a:defRPr kern="1200">
          <a:solidFill>
            <a:srgbClr val="0F7CCB"/>
          </a:solidFill>
          <a:latin typeface="+mn-lt"/>
          <a:ea typeface="+mn-ea"/>
          <a:cs typeface="+mn-cs"/>
          <a:sym typeface="Helvetica" panose="020B0604020202020204" pitchFamily="34" charset="0"/>
        </a:defRPr>
      </a:lvl4pPr>
      <a:lvl5pPr marL="2711383" indent="-273044" algn="l" defTabSz="609585" rtl="0" eaLnBrk="0" fontAlgn="base" hangingPunct="0">
        <a:spcBef>
          <a:spcPts val="533"/>
        </a:spcBef>
        <a:spcAft>
          <a:spcPct val="0"/>
        </a:spcAft>
        <a:buSzPct val="100000"/>
        <a:buChar char="»"/>
        <a:defRPr kern="1200">
          <a:solidFill>
            <a:srgbClr val="0F7CCB"/>
          </a:solidFill>
          <a:latin typeface="+mn-lt"/>
          <a:ea typeface="+mn-ea"/>
          <a:cs typeface="+mn-cs"/>
          <a:sym typeface="Helvetica" panose="020B0604020202020204" pitchFamily="34" charset="0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4210" y="6357170"/>
            <a:ext cx="6224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Helvetica Neue"/>
              </a:defRPr>
            </a:lvl1pPr>
          </a:lstStyle>
          <a:p>
            <a:fld id="{0CD86714-4D59-B041-A45A-ECC4318BD39F}" type="slidenum">
              <a:rPr lang="it-IT" smtClean="0"/>
              <a:pPr/>
              <a:t>‹#›</a:t>
            </a:fld>
            <a:endParaRPr lang="it-IT"/>
          </a:p>
        </p:txBody>
      </p:sp>
      <p:sp>
        <p:nvSpPr>
          <p:cNvPr id="8" name="TextBox 7"/>
          <p:cNvSpPr txBox="1"/>
          <p:nvPr userDrawn="1"/>
        </p:nvSpPr>
        <p:spPr>
          <a:xfrm>
            <a:off x="5069517" y="6386676"/>
            <a:ext cx="329071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>
              <a:defRPr sz="1100">
                <a:solidFill>
                  <a:schemeClr val="bg2">
                    <a:lumMod val="50000"/>
                  </a:schemeClr>
                </a:solidFill>
                <a:latin typeface="Helvetica Neue"/>
              </a:defRPr>
            </a:lvl1pPr>
          </a:lstStyle>
          <a:p>
            <a:pPr lvl="0"/>
            <a:r>
              <a:rPr lang="en-US" sz="1100" noProof="0" dirty="0"/>
              <a:t>Strictly private and confidential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016635" y="635717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it-IT" sz="1000" smtClean="0">
                <a:solidFill>
                  <a:schemeClr val="bg1">
                    <a:lumMod val="50000"/>
                  </a:schemeClr>
                </a:solidFill>
                <a:latin typeface="Helvetica Neue"/>
              </a:defRPr>
            </a:lvl1pPr>
          </a:lstStyle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24686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microsoft.com/office/2007/relationships/media" Target="../media/media2.mp4"/><Relationship Id="rId7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video" Target="../media/media3.mp4"/><Relationship Id="rId11" Type="http://schemas.openxmlformats.org/officeDocument/2006/relationships/image" Target="../media/image84.png"/><Relationship Id="rId5" Type="http://schemas.microsoft.com/office/2007/relationships/media" Target="../media/media3.mp4"/><Relationship Id="rId10" Type="http://schemas.openxmlformats.org/officeDocument/2006/relationships/image" Target="../media/image83.png"/><Relationship Id="rId4" Type="http://schemas.openxmlformats.org/officeDocument/2006/relationships/video" Target="../media/media2.mp4"/><Relationship Id="rId9" Type="http://schemas.openxmlformats.org/officeDocument/2006/relationships/image" Target="../media/image8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jpeg"/><Relationship Id="rId5" Type="http://schemas.openxmlformats.org/officeDocument/2006/relationships/image" Target="../media/image91.png"/><Relationship Id="rId4" Type="http://schemas.openxmlformats.org/officeDocument/2006/relationships/image" Target="../media/image90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13" Type="http://schemas.openxmlformats.org/officeDocument/2006/relationships/image" Target="../media/image9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5.png"/><Relationship Id="rId12" Type="http://schemas.microsoft.com/office/2017/06/relationships/model3d" Target="../media/model3d2.glb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94.png"/><Relationship Id="rId11" Type="http://schemas.openxmlformats.org/officeDocument/2006/relationships/image" Target="../media/image98.png"/><Relationship Id="rId5" Type="http://schemas.openxmlformats.org/officeDocument/2006/relationships/image" Target="../media/image93.png"/><Relationship Id="rId10" Type="http://schemas.openxmlformats.org/officeDocument/2006/relationships/image" Target="../media/image97.png"/><Relationship Id="rId4" Type="http://schemas.openxmlformats.org/officeDocument/2006/relationships/notesSlide" Target="../notesSlides/notesSlide7.xml"/><Relationship Id="rId9" Type="http://schemas.microsoft.com/office/2017/06/relationships/model3d" Target="../media/model3d1.glb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12" Type="http://schemas.openxmlformats.org/officeDocument/2006/relationships/image" Target="../media/image1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jpeg"/><Relationship Id="rId5" Type="http://schemas.openxmlformats.org/officeDocument/2006/relationships/image" Target="../media/image10.emf"/><Relationship Id="rId10" Type="http://schemas.openxmlformats.org/officeDocument/2006/relationships/image" Target="../media/image15.png"/><Relationship Id="rId4" Type="http://schemas.openxmlformats.org/officeDocument/2006/relationships/image" Target="../media/image9.emf"/><Relationship Id="rId9" Type="http://schemas.openxmlformats.org/officeDocument/2006/relationships/image" Target="../media/image1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7" Type="http://schemas.openxmlformats.org/officeDocument/2006/relationships/image" Target="../media/image10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jpeg"/><Relationship Id="rId5" Type="http://schemas.openxmlformats.org/officeDocument/2006/relationships/image" Target="../media/image105.jpeg"/><Relationship Id="rId4" Type="http://schemas.openxmlformats.org/officeDocument/2006/relationships/image" Target="../media/image10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7" Type="http://schemas.openxmlformats.org/officeDocument/2006/relationships/image" Target="../media/image118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7.jpeg"/><Relationship Id="rId5" Type="http://schemas.openxmlformats.org/officeDocument/2006/relationships/image" Target="../media/image116.jpeg"/><Relationship Id="rId4" Type="http://schemas.openxmlformats.org/officeDocument/2006/relationships/image" Target="../media/image11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1.jpeg"/><Relationship Id="rId4" Type="http://schemas.openxmlformats.org/officeDocument/2006/relationships/image" Target="../media/image120.pn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14/relationships/chartEx" Target="../charts/chartEx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3.png"/><Relationship Id="rId4" Type="http://schemas.openxmlformats.org/officeDocument/2006/relationships/chart" Target="../charts/char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9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4.bin"/><Relationship Id="rId4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20.jpeg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21.png"/><Relationship Id="rId11" Type="http://schemas.openxmlformats.org/officeDocument/2006/relationships/image" Target="../media/image26.jpeg"/><Relationship Id="rId5" Type="http://schemas.openxmlformats.org/officeDocument/2006/relationships/image" Target="../media/image1.emf"/><Relationship Id="rId10" Type="http://schemas.openxmlformats.org/officeDocument/2006/relationships/image" Target="../media/image25.jpeg"/><Relationship Id="rId4" Type="http://schemas.openxmlformats.org/officeDocument/2006/relationships/oleObject" Target="../embeddings/oleObject5.bin"/><Relationship Id="rId9" Type="http://schemas.openxmlformats.org/officeDocument/2006/relationships/image" Target="../media/image2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oleObject" Target="../embeddings/oleObject5.bin"/><Relationship Id="rId7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27.jpeg"/><Relationship Id="rId5" Type="http://schemas.openxmlformats.org/officeDocument/2006/relationships/image" Target="../media/image21.png"/><Relationship Id="rId10" Type="http://schemas.openxmlformats.org/officeDocument/2006/relationships/image" Target="../media/image31.jpeg"/><Relationship Id="rId4" Type="http://schemas.openxmlformats.org/officeDocument/2006/relationships/image" Target="../media/image1.emf"/><Relationship Id="rId9" Type="http://schemas.openxmlformats.org/officeDocument/2006/relationships/image" Target="../media/image3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3.jpe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32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6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3.png"/><Relationship Id="rId18" Type="http://schemas.openxmlformats.org/officeDocument/2006/relationships/image" Target="../media/image48.png"/><Relationship Id="rId26" Type="http://schemas.openxmlformats.org/officeDocument/2006/relationships/image" Target="../media/image56.png"/><Relationship Id="rId39" Type="http://schemas.openxmlformats.org/officeDocument/2006/relationships/image" Target="../media/image69.png"/><Relationship Id="rId21" Type="http://schemas.openxmlformats.org/officeDocument/2006/relationships/image" Target="../media/image51.png"/><Relationship Id="rId34" Type="http://schemas.openxmlformats.org/officeDocument/2006/relationships/image" Target="../media/image64.png"/><Relationship Id="rId42" Type="http://schemas.openxmlformats.org/officeDocument/2006/relationships/image" Target="../media/image72.png"/><Relationship Id="rId47" Type="http://schemas.openxmlformats.org/officeDocument/2006/relationships/image" Target="../media/image77.png"/><Relationship Id="rId7" Type="http://schemas.openxmlformats.org/officeDocument/2006/relationships/image" Target="../media/image37.png"/><Relationship Id="rId2" Type="http://schemas.openxmlformats.org/officeDocument/2006/relationships/tags" Target="../tags/tag13.xml"/><Relationship Id="rId16" Type="http://schemas.openxmlformats.org/officeDocument/2006/relationships/image" Target="../media/image46.jpeg"/><Relationship Id="rId29" Type="http://schemas.openxmlformats.org/officeDocument/2006/relationships/image" Target="../media/image59.png"/><Relationship Id="rId1" Type="http://schemas.openxmlformats.org/officeDocument/2006/relationships/tags" Target="../tags/tag12.xml"/><Relationship Id="rId6" Type="http://schemas.openxmlformats.org/officeDocument/2006/relationships/image" Target="../media/image36.png"/><Relationship Id="rId11" Type="http://schemas.openxmlformats.org/officeDocument/2006/relationships/image" Target="../media/image41.jpeg"/><Relationship Id="rId24" Type="http://schemas.openxmlformats.org/officeDocument/2006/relationships/image" Target="../media/image54.png"/><Relationship Id="rId32" Type="http://schemas.openxmlformats.org/officeDocument/2006/relationships/image" Target="../media/image62.png"/><Relationship Id="rId37" Type="http://schemas.openxmlformats.org/officeDocument/2006/relationships/image" Target="../media/image67.png"/><Relationship Id="rId40" Type="http://schemas.openxmlformats.org/officeDocument/2006/relationships/image" Target="../media/image70.png"/><Relationship Id="rId45" Type="http://schemas.openxmlformats.org/officeDocument/2006/relationships/image" Target="../media/image75.jpeg"/><Relationship Id="rId5" Type="http://schemas.openxmlformats.org/officeDocument/2006/relationships/image" Target="../media/image1.emf"/><Relationship Id="rId15" Type="http://schemas.openxmlformats.org/officeDocument/2006/relationships/image" Target="../media/image45.png"/><Relationship Id="rId23" Type="http://schemas.openxmlformats.org/officeDocument/2006/relationships/image" Target="../media/image53.png"/><Relationship Id="rId28" Type="http://schemas.openxmlformats.org/officeDocument/2006/relationships/image" Target="../media/image58.png"/><Relationship Id="rId36" Type="http://schemas.openxmlformats.org/officeDocument/2006/relationships/image" Target="../media/image66.png"/><Relationship Id="rId10" Type="http://schemas.openxmlformats.org/officeDocument/2006/relationships/image" Target="../media/image40.png"/><Relationship Id="rId19" Type="http://schemas.openxmlformats.org/officeDocument/2006/relationships/image" Target="../media/image49.png"/><Relationship Id="rId31" Type="http://schemas.openxmlformats.org/officeDocument/2006/relationships/image" Target="../media/image61.png"/><Relationship Id="rId44" Type="http://schemas.openxmlformats.org/officeDocument/2006/relationships/image" Target="../media/image74.png"/><Relationship Id="rId4" Type="http://schemas.openxmlformats.org/officeDocument/2006/relationships/oleObject" Target="../embeddings/oleObject7.bin"/><Relationship Id="rId9" Type="http://schemas.openxmlformats.org/officeDocument/2006/relationships/image" Target="../media/image39.jpeg"/><Relationship Id="rId14" Type="http://schemas.openxmlformats.org/officeDocument/2006/relationships/image" Target="../media/image44.png"/><Relationship Id="rId22" Type="http://schemas.openxmlformats.org/officeDocument/2006/relationships/image" Target="../media/image52.jpeg"/><Relationship Id="rId27" Type="http://schemas.openxmlformats.org/officeDocument/2006/relationships/image" Target="../media/image57.jpeg"/><Relationship Id="rId30" Type="http://schemas.openxmlformats.org/officeDocument/2006/relationships/image" Target="../media/image60.png"/><Relationship Id="rId35" Type="http://schemas.openxmlformats.org/officeDocument/2006/relationships/image" Target="../media/image65.jpeg"/><Relationship Id="rId43" Type="http://schemas.openxmlformats.org/officeDocument/2006/relationships/image" Target="../media/image73.png"/><Relationship Id="rId8" Type="http://schemas.openxmlformats.org/officeDocument/2006/relationships/image" Target="../media/image38.png"/><Relationship Id="rId3" Type="http://schemas.openxmlformats.org/officeDocument/2006/relationships/slideLayout" Target="../slideLayouts/slideLayout2.xml"/><Relationship Id="rId12" Type="http://schemas.openxmlformats.org/officeDocument/2006/relationships/image" Target="../media/image42.jpeg"/><Relationship Id="rId17" Type="http://schemas.openxmlformats.org/officeDocument/2006/relationships/image" Target="../media/image47.jpeg"/><Relationship Id="rId25" Type="http://schemas.openxmlformats.org/officeDocument/2006/relationships/image" Target="../media/image55.png"/><Relationship Id="rId33" Type="http://schemas.openxmlformats.org/officeDocument/2006/relationships/image" Target="../media/image63.png"/><Relationship Id="rId38" Type="http://schemas.openxmlformats.org/officeDocument/2006/relationships/image" Target="../media/image68.png"/><Relationship Id="rId46" Type="http://schemas.openxmlformats.org/officeDocument/2006/relationships/image" Target="../media/image76.png"/><Relationship Id="rId20" Type="http://schemas.openxmlformats.org/officeDocument/2006/relationships/image" Target="../media/image50.png"/><Relationship Id="rId41" Type="http://schemas.openxmlformats.org/officeDocument/2006/relationships/image" Target="../media/image7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 descr="Shape 62">
            <a:extLst>
              <a:ext uri="{FF2B5EF4-FFF2-40B4-BE49-F238E27FC236}">
                <a16:creationId xmlns:a16="http://schemas.microsoft.com/office/drawing/2014/main" id="{2C4752DD-72D1-44F4-84FD-5862D2089477}"/>
              </a:ext>
            </a:extLst>
          </p:cNvPr>
          <p:cNvSpPr txBox="1">
            <a:spLocks/>
          </p:cNvSpPr>
          <p:nvPr/>
        </p:nvSpPr>
        <p:spPr bwMode="auto">
          <a:xfrm>
            <a:off x="4165600" y="2947489"/>
            <a:ext cx="8026400" cy="615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0959" tIns="60959" rIns="60959" bIns="60959"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r>
              <a:rPr lang="it-IT" altLang="it-IT" sz="3200" dirty="0">
                <a:solidFill>
                  <a:srgbClr val="FFFFFF"/>
                </a:solidFill>
                <a:latin typeface="Helvetica" panose="020B0604020202020204" pitchFamily="34" charset="0"/>
                <a:sym typeface="Helvetica" panose="020B0604020202020204" pitchFamily="34" charset="0"/>
              </a:rPr>
              <a:t>Tecniche di prevenzione</a:t>
            </a:r>
          </a:p>
        </p:txBody>
      </p:sp>
      <p:sp>
        <p:nvSpPr>
          <p:cNvPr id="2" name="Text Box 1" descr="Shape 62">
            <a:extLst>
              <a:ext uri="{FF2B5EF4-FFF2-40B4-BE49-F238E27FC236}">
                <a16:creationId xmlns:a16="http://schemas.microsoft.com/office/drawing/2014/main" id="{424CB7CE-5DFC-DAA4-EA1B-E830E869B3B5}"/>
              </a:ext>
            </a:extLst>
          </p:cNvPr>
          <p:cNvSpPr txBox="1">
            <a:spLocks/>
          </p:cNvSpPr>
          <p:nvPr/>
        </p:nvSpPr>
        <p:spPr bwMode="auto">
          <a:xfrm>
            <a:off x="8707120" y="5148145"/>
            <a:ext cx="2914904" cy="615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0959" tIns="60959" rIns="60959" bIns="60959"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r>
              <a:rPr lang="it-IT" altLang="it-IT" sz="3200" dirty="0">
                <a:solidFill>
                  <a:srgbClr val="FFFFFF"/>
                </a:solidFill>
                <a:latin typeface="Helvetica" panose="020B0604020202020204" pitchFamily="34" charset="0"/>
                <a:sym typeface="Helvetica" panose="020B0604020202020204" pitchFamily="34" charset="0"/>
              </a:rPr>
              <a:t>Alberto Sabella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EC8894F-42AC-F926-C995-947C48D7E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Brandizzo – Mottarone – Bonatti - Personale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6086B4E-7D22-0580-C8B0-2091D7057B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Cronaca recente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58B7777-6477-0D68-5C34-AD694E0C0C4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0684F8-EEE3-4144-9DA7-FC821F238661}" type="slidenum">
              <a:rPr lang="it-IT" altLang="it-IT" smtClean="0"/>
              <a:pPr>
                <a:defRPr/>
              </a:pPr>
              <a:t>10</a:t>
            </a:fld>
            <a:endParaRPr lang="it-IT" altLang="it-IT"/>
          </a:p>
        </p:txBody>
      </p:sp>
      <p:pic>
        <p:nvPicPr>
          <p:cNvPr id="6" name="Immagine 5" descr="Immagine che contiene testo, Carattere, schermata, bianco e nero&#10;&#10;Il contenuto generato dall'IA potrebbe non essere corretto.">
            <a:extLst>
              <a:ext uri="{FF2B5EF4-FFF2-40B4-BE49-F238E27FC236}">
                <a16:creationId xmlns:a16="http://schemas.microsoft.com/office/drawing/2014/main" id="{B3BB46A0-6F66-FA1E-622C-CA2F388F70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699" y="1328810"/>
            <a:ext cx="4964241" cy="298193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D0EC506B-DFE7-1243-AE02-81EC50F7B1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0501" y="1789815"/>
            <a:ext cx="4779045" cy="298193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3B6EE38F-DE38-5CFD-0BA4-2EBC60E561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1500" y="2577104"/>
            <a:ext cx="3911801" cy="34672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CA110FE1-A62F-AFA1-7455-9F69D8C895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1217" y="4435300"/>
            <a:ext cx="2960631" cy="18149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17591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B9F4CB6-00BF-43DC-DAD8-1D3D16E04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Come DVR e SGS evitano gli infortuni?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441EDCE-D166-3815-CF80-699BA858A1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Feedback al Datore di Lavoro e a tutta la catena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8022C91-FD76-8797-2DB2-1B0256DAD3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0684F8-EEE3-4144-9DA7-FC821F238661}" type="slidenum">
              <a:rPr lang="it-IT" altLang="it-IT" smtClean="0"/>
              <a:pPr>
                <a:defRPr/>
              </a:pPr>
              <a:t>11</a:t>
            </a:fld>
            <a:endParaRPr lang="it-IT" altLang="it-IT"/>
          </a:p>
        </p:txBody>
      </p:sp>
      <p:pic>
        <p:nvPicPr>
          <p:cNvPr id="5" name="1678588274027">
            <a:hlinkClick r:id="" action="ppaction://media"/>
            <a:extLst>
              <a:ext uri="{FF2B5EF4-FFF2-40B4-BE49-F238E27FC236}">
                <a16:creationId xmlns:a16="http://schemas.microsoft.com/office/drawing/2014/main" id="{326366DC-2867-0E92-B25B-AB8D944D5C1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24343" y="1223302"/>
            <a:ext cx="2815774" cy="5005820"/>
          </a:xfrm>
          <a:prstGeom prst="rect">
            <a:avLst/>
          </a:prstGeom>
        </p:spPr>
      </p:pic>
      <p:pic>
        <p:nvPicPr>
          <p:cNvPr id="6" name="1678899776056">
            <a:hlinkClick r:id="" action="ppaction://media"/>
            <a:extLst>
              <a:ext uri="{FF2B5EF4-FFF2-40B4-BE49-F238E27FC236}">
                <a16:creationId xmlns:a16="http://schemas.microsoft.com/office/drawing/2014/main" id="{D0E00C82-049C-4F4F-A21B-6C5568E73766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490873" y="1185930"/>
            <a:ext cx="3349239" cy="5042465"/>
          </a:xfrm>
          <a:prstGeom prst="rect">
            <a:avLst/>
          </a:prstGeom>
        </p:spPr>
      </p:pic>
      <p:pic>
        <p:nvPicPr>
          <p:cNvPr id="7" name="1679313792932">
            <a:hlinkClick r:id="" action="ppaction://media"/>
            <a:extLst>
              <a:ext uri="{FF2B5EF4-FFF2-40B4-BE49-F238E27FC236}">
                <a16:creationId xmlns:a16="http://schemas.microsoft.com/office/drawing/2014/main" id="{1BA5D91F-D8F8-7A40-548B-3CBD6A827669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990867" y="1185930"/>
            <a:ext cx="2831677" cy="5034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525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14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783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 mute="1">
                <p:cTn id="21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884CEBF-1D2D-4AB8-B2CC-A3A03AE1A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Fonte INAIL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A9F3F10-A251-7E6C-14BB-A8FA81B0BF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Evoluzione infortuni ultimi 70 anni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2CBBDF6-62A0-E147-81C9-C3C2C5E4423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0684F8-EEE3-4144-9DA7-FC821F238661}" type="slidenum">
              <a:rPr lang="it-IT" altLang="it-IT" smtClean="0"/>
              <a:pPr>
                <a:defRPr/>
              </a:pPr>
              <a:t>12</a:t>
            </a:fld>
            <a:endParaRPr lang="it-IT" altLang="it-IT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135C2B3A-A0D6-FDA8-BFF4-FC79306F48E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0873" y="818112"/>
            <a:ext cx="5823513" cy="33925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Segnaposto contenuto 5" descr="Immagine che contiene testo, schermata, Carattere, linea&#10;&#10;Il contenuto generato dall'IA potrebbe non essere corretto.">
            <a:extLst>
              <a:ext uri="{FF2B5EF4-FFF2-40B4-BE49-F238E27FC236}">
                <a16:creationId xmlns:a16="http://schemas.microsoft.com/office/drawing/2014/main" id="{EDDD1019-3610-6C0F-FE83-3326A6742E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494564" y="4285524"/>
            <a:ext cx="4013050" cy="1880432"/>
          </a:xfrm>
          <a:prstGeom prst="rect">
            <a:avLst/>
          </a:prstGeom>
          <a:noFill/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F74A9D4F-E392-D2EC-4220-C6D3D71493A9}"/>
              </a:ext>
            </a:extLst>
          </p:cNvPr>
          <p:cNvCxnSpPr/>
          <p:nvPr/>
        </p:nvCxnSpPr>
        <p:spPr bwMode="auto">
          <a:xfrm>
            <a:off x="7111093" y="2245179"/>
            <a:ext cx="0" cy="3208564"/>
          </a:xfrm>
          <a:prstGeom prst="line">
            <a:avLst/>
          </a:prstGeom>
          <a:ln w="1905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144C5FC8-E022-5155-76DD-FA8532307712}"/>
              </a:ext>
            </a:extLst>
          </p:cNvPr>
          <p:cNvCxnSpPr/>
          <p:nvPr/>
        </p:nvCxnSpPr>
        <p:spPr bwMode="auto">
          <a:xfrm>
            <a:off x="8267700" y="2245179"/>
            <a:ext cx="0" cy="3208564"/>
          </a:xfrm>
          <a:prstGeom prst="line">
            <a:avLst/>
          </a:prstGeom>
          <a:ln w="1905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768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D39AE8BE-C788-496D-BA91-057423E72933}"/>
              </a:ext>
            </a:extLst>
          </p:cNvPr>
          <p:cNvSpPr txBox="1"/>
          <p:nvPr/>
        </p:nvSpPr>
        <p:spPr>
          <a:xfrm>
            <a:off x="265014" y="261083"/>
            <a:ext cx="6714426" cy="913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45719" tIns="45719" rIns="45719" bIns="45719" numCol="1" anchor="t" anchorCtr="0" compatLnSpc="1">
            <a:prstTxWarp prst="textNoShape">
              <a:avLst/>
            </a:prstTxWarp>
          </a:bodyPr>
          <a:lstStyle>
            <a:defPPr>
              <a:defRPr lang="it-IT"/>
            </a:defPPr>
            <a:lvl1pPr defTabSz="609585" eaLnBrk="0" fontAlgn="base" hangingPunct="0">
              <a:spcBef>
                <a:spcPts val="533"/>
              </a:spcBef>
              <a:spcAft>
                <a:spcPct val="0"/>
              </a:spcAft>
              <a:defRPr sz="2667" b="0">
                <a:solidFill>
                  <a:srgbClr val="0F7CCB"/>
                </a:solidFill>
              </a:defRPr>
            </a:lvl1pPr>
            <a:lvl2pPr marL="609585" indent="0" defTabSz="609585" eaLnBrk="0" fontAlgn="base" hangingPunct="0">
              <a:spcBef>
                <a:spcPts val="533"/>
              </a:spcBef>
              <a:spcAft>
                <a:spcPct val="0"/>
              </a:spcAft>
              <a:buSzPct val="100000"/>
              <a:buNone/>
              <a:defRPr>
                <a:solidFill>
                  <a:srgbClr val="0F7CCB"/>
                </a:solidFill>
              </a:defRPr>
            </a:lvl2pPr>
            <a:lvl3pPr marL="1447764" indent="-228594" defTabSz="609585" eaLnBrk="0" fontAlgn="base" hangingPunct="0">
              <a:spcBef>
                <a:spcPts val="533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F7CCB"/>
                </a:solidFill>
              </a:defRPr>
            </a:lvl3pPr>
            <a:lvl4pPr marL="2101798" indent="-273044" defTabSz="609585" eaLnBrk="0" fontAlgn="base" hangingPunct="0">
              <a:spcBef>
                <a:spcPts val="533"/>
              </a:spcBef>
              <a:spcAft>
                <a:spcPct val="0"/>
              </a:spcAft>
              <a:buSzPct val="100000"/>
              <a:buChar char="–"/>
              <a:defRPr>
                <a:solidFill>
                  <a:srgbClr val="0F7CCB"/>
                </a:solidFill>
              </a:defRPr>
            </a:lvl4pPr>
            <a:lvl5pPr marL="2711383" indent="-273044" defTabSz="609585" eaLnBrk="0" fontAlgn="base" hangingPunct="0">
              <a:spcBef>
                <a:spcPts val="533"/>
              </a:spcBef>
              <a:spcAft>
                <a:spcPct val="0"/>
              </a:spcAft>
              <a:buSzPct val="100000"/>
              <a:buChar char="»"/>
              <a:defRPr>
                <a:solidFill>
                  <a:srgbClr val="0F7CCB"/>
                </a:solidFill>
              </a:defRPr>
            </a:lvl5pPr>
            <a:lvl6pPr marL="3352716" indent="-304792" defTabSz="1219170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/>
            </a:lvl6pPr>
            <a:lvl7pPr marL="3962301" indent="-304792" defTabSz="1219170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/>
            </a:lvl7pPr>
            <a:lvl8pPr marL="4571886" indent="-304792" defTabSz="1219170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/>
            </a:lvl8pPr>
            <a:lvl9pPr marL="5181470" indent="-304792" defTabSz="1219170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/>
            </a:lvl9pPr>
          </a:lstStyle>
          <a:p>
            <a:r>
              <a:rPr lang="it-IT" dirty="0"/>
              <a:t>Input: EHS WCM </a:t>
            </a:r>
            <a:r>
              <a:rPr lang="it-IT" dirty="0" err="1"/>
              <a:t>Evolution</a:t>
            </a:r>
            <a:r>
              <a:rPr lang="it-IT" dirty="0"/>
              <a:t> </a:t>
            </a:r>
            <a:r>
              <a:rPr lang="it-IT" dirty="0" err="1"/>
              <a:t>Phases</a:t>
            </a:r>
            <a:endParaRPr lang="it-IT" dirty="0"/>
          </a:p>
        </p:txBody>
      </p:sp>
      <p:grpSp>
        <p:nvGrpSpPr>
          <p:cNvPr id="5" name="Gruppo 4">
            <a:extLst>
              <a:ext uri="{FF2B5EF4-FFF2-40B4-BE49-F238E27FC236}">
                <a16:creationId xmlns:a16="http://schemas.microsoft.com/office/drawing/2014/main" id="{3CC788E0-1C19-D2AF-1897-8475EF1321C1}"/>
              </a:ext>
            </a:extLst>
          </p:cNvPr>
          <p:cNvGrpSpPr/>
          <p:nvPr/>
        </p:nvGrpSpPr>
        <p:grpSpPr>
          <a:xfrm>
            <a:off x="1005840" y="1091603"/>
            <a:ext cx="10479024" cy="4961725"/>
            <a:chOff x="1515123" y="1091603"/>
            <a:chExt cx="9103182" cy="4485311"/>
          </a:xfrm>
        </p:grpSpPr>
        <p:pic>
          <p:nvPicPr>
            <p:cNvPr id="6" name="Immagine 5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75218" y="1572842"/>
              <a:ext cx="4543086" cy="3890854"/>
            </a:xfrm>
            <a:prstGeom prst="rect">
              <a:avLst/>
            </a:prstGeom>
          </p:spPr>
        </p:pic>
        <p:sp>
          <p:nvSpPr>
            <p:cNvPr id="8" name="AutoShape 28"/>
            <p:cNvSpPr>
              <a:spLocks noChangeArrowheads="1"/>
            </p:cNvSpPr>
            <p:nvPr/>
          </p:nvSpPr>
          <p:spPr bwMode="auto">
            <a:xfrm>
              <a:off x="3099835" y="5213417"/>
              <a:ext cx="2040273" cy="170259"/>
            </a:xfrm>
            <a:prstGeom prst="chevron">
              <a:avLst>
                <a:gd name="adj" fmla="val 141082"/>
              </a:avLst>
            </a:prstGeom>
            <a:gradFill rotWithShape="0">
              <a:gsLst>
                <a:gs pos="0">
                  <a:srgbClr val="FFC000"/>
                </a:gs>
                <a:gs pos="100000">
                  <a:srgbClr val="FFFF00"/>
                </a:gs>
              </a:gsLst>
              <a:lin ang="0" scaled="1"/>
            </a:gradFill>
            <a:ln>
              <a:noFill/>
            </a:ln>
          </p:spPr>
          <p:txBody>
            <a:bodyPr wrap="none" lIns="68572" tIns="34286" rIns="68572" bIns="34286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it-IT" altLang="it-IT" sz="1200" dirty="0"/>
                <a:t>NORMS COMPLIANCE</a:t>
              </a:r>
            </a:p>
          </p:txBody>
        </p:sp>
        <p:sp>
          <p:nvSpPr>
            <p:cNvPr id="9" name="AutoShape 29"/>
            <p:cNvSpPr>
              <a:spLocks noChangeArrowheads="1"/>
            </p:cNvSpPr>
            <p:nvPr/>
          </p:nvSpPr>
          <p:spPr bwMode="auto">
            <a:xfrm>
              <a:off x="1515123" y="5210439"/>
              <a:ext cx="1763315" cy="176213"/>
            </a:xfrm>
            <a:prstGeom prst="chevron">
              <a:avLst>
                <a:gd name="adj" fmla="val 150148"/>
              </a:avLst>
            </a:prstGeom>
            <a:gradFill rotWithShape="0">
              <a:gsLst>
                <a:gs pos="0">
                  <a:srgbClr val="FF0000"/>
                </a:gs>
                <a:gs pos="100000">
                  <a:srgbClr val="FFC000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68572" tIns="34286" rIns="68572" bIns="34286" anchor="ctr"/>
            <a:lstStyle/>
            <a:p>
              <a:pPr algn="ctr" eaLnBrk="0" hangingPunct="0">
                <a:spcBef>
                  <a:spcPct val="20000"/>
                </a:spcBef>
                <a:defRPr/>
              </a:pPr>
              <a:r>
                <a:rPr lang="it-IT" sz="1350" dirty="0"/>
                <a:t>PREREQUISITES</a:t>
              </a:r>
            </a:p>
          </p:txBody>
        </p:sp>
        <p:sp>
          <p:nvSpPr>
            <p:cNvPr id="10" name="AutoShape 27"/>
            <p:cNvSpPr>
              <a:spLocks noChangeArrowheads="1"/>
            </p:cNvSpPr>
            <p:nvPr/>
          </p:nvSpPr>
          <p:spPr bwMode="auto">
            <a:xfrm>
              <a:off x="5085586" y="5221634"/>
              <a:ext cx="1137995" cy="177055"/>
            </a:xfrm>
            <a:prstGeom prst="homePlate">
              <a:avLst>
                <a:gd name="adj" fmla="val 139335"/>
              </a:avLst>
            </a:prstGeom>
            <a:gradFill rotWithShape="0">
              <a:gsLst>
                <a:gs pos="0">
                  <a:srgbClr val="FFFF00"/>
                </a:gs>
                <a:gs pos="100000">
                  <a:srgbClr val="92D050"/>
                </a:gs>
              </a:gsLst>
              <a:lin ang="0" scaled="1"/>
            </a:gradFill>
            <a:ln>
              <a:noFill/>
            </a:ln>
          </p:spPr>
          <p:txBody>
            <a:bodyPr wrap="none" lIns="68572" tIns="34286" rIns="68572" bIns="34286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it-IT" altLang="it-IT" sz="1000" dirty="0"/>
                <a:t>RISK ASSESSMENT</a:t>
              </a:r>
            </a:p>
          </p:txBody>
        </p:sp>
        <p:sp>
          <p:nvSpPr>
            <p:cNvPr id="12" name="Line 25"/>
            <p:cNvSpPr>
              <a:spLocks noChangeShapeType="1"/>
            </p:cNvSpPr>
            <p:nvPr/>
          </p:nvSpPr>
          <p:spPr bwMode="auto">
            <a:xfrm>
              <a:off x="3157805" y="1572842"/>
              <a:ext cx="0" cy="4004072"/>
            </a:xfrm>
            <a:prstGeom prst="line">
              <a:avLst/>
            </a:prstGeom>
            <a:noFill/>
            <a:ln w="25400">
              <a:solidFill>
                <a:srgbClr val="00B05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 sz="135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Sans"/>
              </a:endParaRPr>
            </a:p>
          </p:txBody>
        </p:sp>
        <p:sp>
          <p:nvSpPr>
            <p:cNvPr id="13" name="Line 25"/>
            <p:cNvSpPr>
              <a:spLocks noChangeShapeType="1"/>
            </p:cNvSpPr>
            <p:nvPr/>
          </p:nvSpPr>
          <p:spPr bwMode="auto">
            <a:xfrm>
              <a:off x="4961504" y="1572842"/>
              <a:ext cx="0" cy="4004072"/>
            </a:xfrm>
            <a:prstGeom prst="line">
              <a:avLst/>
            </a:prstGeom>
            <a:noFill/>
            <a:ln w="25400">
              <a:solidFill>
                <a:srgbClr val="00B05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 sz="135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Sans"/>
              </a:endParaRPr>
            </a:p>
          </p:txBody>
        </p:sp>
        <p:sp>
          <p:nvSpPr>
            <p:cNvPr id="15" name="AutoShape 3"/>
            <p:cNvSpPr>
              <a:spLocks noChangeArrowheads="1"/>
            </p:cNvSpPr>
            <p:nvPr/>
          </p:nvSpPr>
          <p:spPr bwMode="auto">
            <a:xfrm>
              <a:off x="5495073" y="3323083"/>
              <a:ext cx="547688" cy="535781"/>
            </a:xfrm>
            <a:prstGeom prst="rightArrow">
              <a:avLst>
                <a:gd name="adj1" fmla="val 50000"/>
                <a:gd name="adj2" fmla="val 25556"/>
              </a:avLst>
            </a:prstGeom>
            <a:solidFill>
              <a:srgbClr val="C0C0C0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C0C0C0"/>
              </a:extrusionClr>
              <a:contourClr>
                <a:srgbClr val="C0C0C0"/>
              </a:contourClr>
            </a:sp3d>
          </p:spPr>
          <p:txBody>
            <a:bodyPr wrap="none" lIns="68572" tIns="34286" rIns="68572" bIns="34286" anchor="ctr">
              <a:flatTx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de-DE" altLang="it-IT" sz="1200" dirty="0" err="1">
                  <a:solidFill>
                    <a:srgbClr val="C00000"/>
                  </a:solidFill>
                  <a:ea typeface="MS PGothic" panose="020B0600070205080204" pitchFamily="34" charset="-128"/>
                </a:rPr>
                <a:t>Step</a:t>
              </a:r>
              <a:r>
                <a:rPr lang="de-DE" altLang="it-IT" sz="1200" dirty="0">
                  <a:solidFill>
                    <a:srgbClr val="C00000"/>
                  </a:solidFill>
                  <a:ea typeface="MS PGothic" panose="020B0600070205080204" pitchFamily="34" charset="-128"/>
                </a:rPr>
                <a:t> 0</a:t>
              </a:r>
            </a:p>
          </p:txBody>
        </p:sp>
        <p:sp>
          <p:nvSpPr>
            <p:cNvPr id="16" name="AutoShape 3"/>
            <p:cNvSpPr>
              <a:spLocks noChangeArrowheads="1"/>
            </p:cNvSpPr>
            <p:nvPr/>
          </p:nvSpPr>
          <p:spPr bwMode="auto">
            <a:xfrm>
              <a:off x="3953575" y="3730094"/>
              <a:ext cx="547688" cy="535781"/>
            </a:xfrm>
            <a:prstGeom prst="rightArrow">
              <a:avLst>
                <a:gd name="adj1" fmla="val 50000"/>
                <a:gd name="adj2" fmla="val 25556"/>
              </a:avLst>
            </a:prstGeom>
            <a:solidFill>
              <a:srgbClr val="C0C0C0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C0C0C0"/>
              </a:extrusionClr>
              <a:contourClr>
                <a:srgbClr val="C0C0C0"/>
              </a:contourClr>
            </a:sp3d>
          </p:spPr>
          <p:txBody>
            <a:bodyPr wrap="none" lIns="68572" tIns="34286" rIns="68572" bIns="34286" anchor="ctr">
              <a:flatTx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de-DE" altLang="it-IT" sz="1200" dirty="0" err="1">
                  <a:solidFill>
                    <a:srgbClr val="C00000"/>
                  </a:solidFill>
                  <a:ea typeface="MS PGothic" panose="020B0600070205080204" pitchFamily="34" charset="-128"/>
                </a:rPr>
                <a:t>Step</a:t>
              </a:r>
              <a:r>
                <a:rPr lang="de-DE" altLang="it-IT" sz="1200" dirty="0">
                  <a:solidFill>
                    <a:srgbClr val="C00000"/>
                  </a:solidFill>
                  <a:ea typeface="MS PGothic" panose="020B0600070205080204" pitchFamily="34" charset="-128"/>
                </a:rPr>
                <a:t> -1</a:t>
              </a:r>
            </a:p>
          </p:txBody>
        </p:sp>
        <p:sp>
          <p:nvSpPr>
            <p:cNvPr id="17" name="AutoShape 3"/>
            <p:cNvSpPr>
              <a:spLocks noChangeArrowheads="1"/>
            </p:cNvSpPr>
            <p:nvPr/>
          </p:nvSpPr>
          <p:spPr bwMode="auto">
            <a:xfrm>
              <a:off x="2106153" y="4122026"/>
              <a:ext cx="547688" cy="535781"/>
            </a:xfrm>
            <a:prstGeom prst="rightArrow">
              <a:avLst>
                <a:gd name="adj1" fmla="val 50000"/>
                <a:gd name="adj2" fmla="val 25556"/>
              </a:avLst>
            </a:prstGeom>
            <a:solidFill>
              <a:srgbClr val="C0C0C0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C0C0C0"/>
              </a:extrusionClr>
              <a:contourClr>
                <a:srgbClr val="C0C0C0"/>
              </a:contourClr>
            </a:sp3d>
          </p:spPr>
          <p:txBody>
            <a:bodyPr wrap="none" lIns="68572" tIns="34286" rIns="68572" bIns="34286" anchor="ctr">
              <a:flatTx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de-DE" altLang="it-IT" sz="1200" dirty="0" err="1">
                  <a:solidFill>
                    <a:srgbClr val="C00000"/>
                  </a:solidFill>
                  <a:ea typeface="MS PGothic" panose="020B0600070205080204" pitchFamily="34" charset="-128"/>
                </a:rPr>
                <a:t>Step</a:t>
              </a:r>
              <a:r>
                <a:rPr lang="de-DE" altLang="it-IT" sz="1200" dirty="0">
                  <a:solidFill>
                    <a:srgbClr val="C00000"/>
                  </a:solidFill>
                  <a:ea typeface="MS PGothic" panose="020B0600070205080204" pitchFamily="34" charset="-128"/>
                </a:rPr>
                <a:t> -2</a:t>
              </a:r>
            </a:p>
          </p:txBody>
        </p:sp>
        <p:sp>
          <p:nvSpPr>
            <p:cNvPr id="18" name="Text Box 17"/>
            <p:cNvSpPr txBox="1">
              <a:spLocks noChangeArrowheads="1"/>
            </p:cNvSpPr>
            <p:nvPr/>
          </p:nvSpPr>
          <p:spPr bwMode="auto">
            <a:xfrm>
              <a:off x="1737576" y="3128222"/>
              <a:ext cx="931820" cy="723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2" tIns="34286" rIns="68572" bIns="34286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85000"/>
                </a:lnSpc>
                <a:spcBef>
                  <a:spcPct val="30000"/>
                </a:spcBef>
              </a:pPr>
              <a:r>
                <a:rPr kumimoji="1" lang="it-IT" altLang="ja-JP" sz="1000" dirty="0"/>
                <a:t>Attività necessarie prima ancora di iniziare a lavorare</a:t>
              </a:r>
            </a:p>
          </p:txBody>
        </p:sp>
        <p:sp>
          <p:nvSpPr>
            <p:cNvPr id="19" name="Text Box 17"/>
            <p:cNvSpPr txBox="1">
              <a:spLocks noChangeArrowheads="1"/>
            </p:cNvSpPr>
            <p:nvPr/>
          </p:nvSpPr>
          <p:spPr bwMode="auto">
            <a:xfrm>
              <a:off x="3622227" y="2689128"/>
              <a:ext cx="1064507" cy="618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2" tIns="34286" rIns="68572" bIns="34286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85000"/>
                </a:lnSpc>
                <a:spcBef>
                  <a:spcPct val="30000"/>
                </a:spcBef>
              </a:pPr>
              <a:r>
                <a:rPr kumimoji="1" lang="it-IT" altLang="ja-JP" sz="1050" dirty="0"/>
                <a:t>Lavoro rispettando le normative di riferimento</a:t>
              </a:r>
            </a:p>
          </p:txBody>
        </p:sp>
        <p:sp>
          <p:nvSpPr>
            <p:cNvPr id="20" name="Text Box 17"/>
            <p:cNvSpPr txBox="1">
              <a:spLocks noChangeArrowheads="1"/>
            </p:cNvSpPr>
            <p:nvPr/>
          </p:nvSpPr>
          <p:spPr bwMode="auto">
            <a:xfrm>
              <a:off x="5159074" y="2311464"/>
              <a:ext cx="1064507" cy="481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2" tIns="34286" rIns="68572" bIns="34286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85000"/>
                </a:lnSpc>
                <a:spcBef>
                  <a:spcPct val="30000"/>
                </a:spcBef>
              </a:pPr>
              <a:r>
                <a:rPr kumimoji="1" lang="it-IT" altLang="ja-JP" sz="1050" dirty="0"/>
                <a:t>Identifico e valuto tutti i rischi</a:t>
              </a:r>
            </a:p>
          </p:txBody>
        </p:sp>
        <p:sp>
          <p:nvSpPr>
            <p:cNvPr id="21" name="CasellaDiTesto 20"/>
            <p:cNvSpPr txBox="1"/>
            <p:nvPr/>
          </p:nvSpPr>
          <p:spPr>
            <a:xfrm>
              <a:off x="6765204" y="1091603"/>
              <a:ext cx="3853101" cy="553998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500" b="1" dirty="0" err="1"/>
                <a:t>Phase</a:t>
              </a:r>
              <a:r>
                <a:rPr lang="it-IT" sz="1500" b="1" dirty="0"/>
                <a:t> 4 WCM:</a:t>
              </a:r>
            </a:p>
            <a:p>
              <a:pPr algn="ctr"/>
              <a:r>
                <a:rPr lang="it-IT" sz="1500" b="1" dirty="0"/>
                <a:t>Prevention</a:t>
              </a:r>
            </a:p>
          </p:txBody>
        </p:sp>
        <p:sp>
          <p:nvSpPr>
            <p:cNvPr id="22" name="CasellaDiTesto 21"/>
            <p:cNvSpPr txBox="1"/>
            <p:nvPr/>
          </p:nvSpPr>
          <p:spPr>
            <a:xfrm>
              <a:off x="4961505" y="1091603"/>
              <a:ext cx="1724807" cy="553998"/>
            </a:xfrm>
            <a:prstGeom prst="rect">
              <a:avLst/>
            </a:prstGeom>
            <a:solidFill>
              <a:srgbClr val="D4EAA4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500" b="1" dirty="0" err="1"/>
                <a:t>Phase</a:t>
              </a:r>
              <a:r>
                <a:rPr lang="it-IT" sz="1500" b="1" dirty="0"/>
                <a:t> 3: Risk Evaluation</a:t>
              </a:r>
            </a:p>
          </p:txBody>
        </p:sp>
        <p:sp>
          <p:nvSpPr>
            <p:cNvPr id="23" name="CasellaDiTesto 22"/>
            <p:cNvSpPr txBox="1"/>
            <p:nvPr/>
          </p:nvSpPr>
          <p:spPr>
            <a:xfrm>
              <a:off x="3236699" y="1092188"/>
              <a:ext cx="1645917" cy="553998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500" b="1" dirty="0" err="1"/>
                <a:t>Phase</a:t>
              </a:r>
              <a:r>
                <a:rPr lang="it-IT" sz="1500" b="1" dirty="0"/>
                <a:t> 2: No </a:t>
              </a:r>
              <a:r>
                <a:rPr lang="it-IT" sz="1500" b="1" dirty="0" err="1"/>
                <a:t>Law</a:t>
              </a:r>
              <a:r>
                <a:rPr lang="it-IT" sz="1500" b="1" dirty="0"/>
                <a:t> </a:t>
              </a:r>
              <a:r>
                <a:rPr lang="it-IT" sz="1500" b="1" dirty="0" err="1"/>
                <a:t>Conformity</a:t>
              </a:r>
              <a:endParaRPr lang="it-IT" sz="1500" b="1" dirty="0"/>
            </a:p>
          </p:txBody>
        </p:sp>
        <p:sp>
          <p:nvSpPr>
            <p:cNvPr id="24" name="CasellaDiTesto 23"/>
            <p:cNvSpPr txBox="1"/>
            <p:nvPr/>
          </p:nvSpPr>
          <p:spPr>
            <a:xfrm>
              <a:off x="1573696" y="1091603"/>
              <a:ext cx="1505211" cy="55399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500" b="1" dirty="0" err="1"/>
                <a:t>Phase</a:t>
              </a:r>
              <a:r>
                <a:rPr lang="it-IT" sz="1500" b="1" dirty="0"/>
                <a:t> 1:</a:t>
              </a:r>
            </a:p>
            <a:p>
              <a:pPr algn="ctr"/>
              <a:r>
                <a:rPr lang="it-IT" sz="1500" b="1" dirty="0"/>
                <a:t>Abusive</a:t>
              </a:r>
            </a:p>
          </p:txBody>
        </p:sp>
        <p:sp>
          <p:nvSpPr>
            <p:cNvPr id="2" name="CasellaDiTesto 1">
              <a:extLst>
                <a:ext uri="{FF2B5EF4-FFF2-40B4-BE49-F238E27FC236}">
                  <a16:creationId xmlns:a16="http://schemas.microsoft.com/office/drawing/2014/main" id="{F21A38FB-8149-4DD1-AA7F-EE01E7291B15}"/>
                </a:ext>
              </a:extLst>
            </p:cNvPr>
            <p:cNvSpPr txBox="1"/>
            <p:nvPr/>
          </p:nvSpPr>
          <p:spPr>
            <a:xfrm>
              <a:off x="1815373" y="4640282"/>
              <a:ext cx="121704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Activities necessary before starting work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" name="CasellaDiTesto 2">
              <a:extLst>
                <a:ext uri="{FF2B5EF4-FFF2-40B4-BE49-F238E27FC236}">
                  <a16:creationId xmlns:a16="http://schemas.microsoft.com/office/drawing/2014/main" id="{BC7DAB65-9CAB-419E-94EC-1D486C06EA74}"/>
                </a:ext>
              </a:extLst>
            </p:cNvPr>
            <p:cNvSpPr txBox="1"/>
            <p:nvPr/>
          </p:nvSpPr>
          <p:spPr>
            <a:xfrm>
              <a:off x="3520580" y="4491937"/>
              <a:ext cx="1320280" cy="481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2" tIns="34286" rIns="68572" bIns="34286">
              <a:spAutoFit/>
            </a:bodyPr>
            <a:lstStyle>
              <a:defPPr>
                <a:defRPr lang="it-IT"/>
              </a:defPPr>
              <a:lvl1pPr>
                <a:lnSpc>
                  <a:spcPct val="85000"/>
                </a:lnSpc>
                <a:spcBef>
                  <a:spcPct val="30000"/>
                </a:spcBef>
                <a:defRPr kumimoji="1" sz="1050"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dirty="0"/>
                <a:t>I work in compliance with the relevant regulations</a:t>
              </a:r>
              <a:endParaRPr lang="en-GB" dirty="0"/>
            </a:p>
          </p:txBody>
        </p:sp>
        <p:sp>
          <p:nvSpPr>
            <p:cNvPr id="4" name="CasellaDiTesto 3">
              <a:extLst>
                <a:ext uri="{FF2B5EF4-FFF2-40B4-BE49-F238E27FC236}">
                  <a16:creationId xmlns:a16="http://schemas.microsoft.com/office/drawing/2014/main" id="{0C052CBB-4A34-4206-A134-F15E61E7FC21}"/>
                </a:ext>
              </a:extLst>
            </p:cNvPr>
            <p:cNvSpPr txBox="1"/>
            <p:nvPr/>
          </p:nvSpPr>
          <p:spPr>
            <a:xfrm>
              <a:off x="5307435" y="4170641"/>
              <a:ext cx="788562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I identify and evaluate all the risks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8122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0716F43C-4E19-BB0C-4D07-646686782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2285" y="732077"/>
            <a:ext cx="8750695" cy="5531486"/>
          </a:xfrm>
          <a:prstGeom prst="rect">
            <a:avLst/>
          </a:prstGeom>
        </p:spPr>
      </p:pic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323BFD9-1308-AE8F-A124-699D0048E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95657" y="6357169"/>
            <a:ext cx="4668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ctr" defTabSz="914400" rtl="0" eaLnBrk="1" latinLnBrk="0" hangingPunct="1">
              <a:defRPr sz="1000" kern="1200">
                <a:solidFill>
                  <a:schemeClr val="bg1">
                    <a:lumMod val="50000"/>
                  </a:schemeClr>
                </a:solidFill>
                <a:latin typeface="Helvetica Neue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CD86714-4D59-B041-A45A-ECC4318BD39F}" type="slidenum">
              <a:rPr lang="it-IT" smtClean="0"/>
              <a:pPr/>
              <a:t>14</a:t>
            </a:fld>
            <a:endParaRPr lang="it-IT" dirty="0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76351EEE-EF88-C2D3-D60C-FF21B358F611}"/>
              </a:ext>
            </a:extLst>
          </p:cNvPr>
          <p:cNvSpPr txBox="1"/>
          <p:nvPr/>
        </p:nvSpPr>
        <p:spPr>
          <a:xfrm>
            <a:off x="125450" y="135706"/>
            <a:ext cx="5293895" cy="502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45719" tIns="45719" rIns="45719" bIns="45719" numCol="1" anchor="t" anchorCtr="0" compatLnSpc="1">
            <a:prstTxWarp prst="textNoShape">
              <a:avLst/>
            </a:prstTxWarp>
          </a:bodyPr>
          <a:lstStyle>
            <a:defPPr>
              <a:defRPr lang="it-IT"/>
            </a:defPPr>
            <a:lvl1pPr defTabSz="609585" eaLnBrk="0" fontAlgn="base" hangingPunct="0">
              <a:spcBef>
                <a:spcPts val="533"/>
              </a:spcBef>
              <a:spcAft>
                <a:spcPct val="0"/>
              </a:spcAft>
              <a:defRPr sz="2667" b="0">
                <a:solidFill>
                  <a:srgbClr val="0F7CCB"/>
                </a:solidFill>
              </a:defRPr>
            </a:lvl1pPr>
            <a:lvl2pPr marL="609585" indent="0" defTabSz="609585" eaLnBrk="0" fontAlgn="base" hangingPunct="0">
              <a:spcBef>
                <a:spcPts val="533"/>
              </a:spcBef>
              <a:spcAft>
                <a:spcPct val="0"/>
              </a:spcAft>
              <a:buSzPct val="100000"/>
              <a:buNone/>
              <a:defRPr>
                <a:solidFill>
                  <a:srgbClr val="0F7CCB"/>
                </a:solidFill>
              </a:defRPr>
            </a:lvl2pPr>
            <a:lvl3pPr marL="1447764" indent="-228594" defTabSz="609585" eaLnBrk="0" fontAlgn="base" hangingPunct="0">
              <a:spcBef>
                <a:spcPts val="533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F7CCB"/>
                </a:solidFill>
              </a:defRPr>
            </a:lvl3pPr>
            <a:lvl4pPr marL="2101798" indent="-273044" defTabSz="609585" eaLnBrk="0" fontAlgn="base" hangingPunct="0">
              <a:spcBef>
                <a:spcPts val="533"/>
              </a:spcBef>
              <a:spcAft>
                <a:spcPct val="0"/>
              </a:spcAft>
              <a:buSzPct val="100000"/>
              <a:buChar char="–"/>
              <a:defRPr>
                <a:solidFill>
                  <a:srgbClr val="0F7CCB"/>
                </a:solidFill>
              </a:defRPr>
            </a:lvl4pPr>
            <a:lvl5pPr marL="2711383" indent="-273044" defTabSz="609585" eaLnBrk="0" fontAlgn="base" hangingPunct="0">
              <a:spcBef>
                <a:spcPts val="533"/>
              </a:spcBef>
              <a:spcAft>
                <a:spcPct val="0"/>
              </a:spcAft>
              <a:buSzPct val="100000"/>
              <a:buChar char="»"/>
              <a:defRPr>
                <a:solidFill>
                  <a:srgbClr val="0F7CCB"/>
                </a:solidFill>
              </a:defRPr>
            </a:lvl5pPr>
            <a:lvl6pPr marL="3352716" indent="-304792" defTabSz="1219170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/>
            </a:lvl6pPr>
            <a:lvl7pPr marL="3962301" indent="-304792" defTabSz="1219170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/>
            </a:lvl7pPr>
            <a:lvl8pPr marL="4571886" indent="-304792" defTabSz="1219170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/>
            </a:lvl8pPr>
            <a:lvl9pPr marL="5181470" indent="-304792" defTabSz="1219170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/>
            </a:lvl9pPr>
          </a:lstStyle>
          <a:p>
            <a:r>
              <a:rPr lang="it-IT" dirty="0"/>
              <a:t> Curva di Bradley</a:t>
            </a:r>
          </a:p>
        </p:txBody>
      </p:sp>
    </p:spTree>
    <p:extLst>
      <p:ext uri="{BB962C8B-B14F-4D97-AF65-F5344CB8AC3E}">
        <p14:creationId xmlns:p14="http://schemas.microsoft.com/office/powerpoint/2010/main" val="5611940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BF2E8B-C4D2-3EAD-09BA-17CC9F9ECA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 descr="Shape 62">
            <a:extLst>
              <a:ext uri="{FF2B5EF4-FFF2-40B4-BE49-F238E27FC236}">
                <a16:creationId xmlns:a16="http://schemas.microsoft.com/office/drawing/2014/main" id="{A161A20E-2D34-3460-F412-B0FCB6822EED}"/>
              </a:ext>
            </a:extLst>
          </p:cNvPr>
          <p:cNvSpPr txBox="1">
            <a:spLocks/>
          </p:cNvSpPr>
          <p:nvPr/>
        </p:nvSpPr>
        <p:spPr bwMode="auto">
          <a:xfrm>
            <a:off x="3886201" y="2946402"/>
            <a:ext cx="8239124" cy="77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0959" tIns="60959" rIns="60959" bIns="60959"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defTabSz="609585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267" dirty="0" err="1">
                <a:solidFill>
                  <a:srgbClr val="FFFFFF"/>
                </a:solidFill>
                <a:latin typeface="Helvetica" panose="020B0604020202020204" pitchFamily="34" charset="0"/>
                <a:sym typeface="Helvetica" panose="020B0604020202020204" pitchFamily="34" charset="0"/>
              </a:rPr>
              <a:t>Prevetion</a:t>
            </a:r>
            <a:r>
              <a:rPr lang="it-IT" altLang="it-IT" sz="4267" dirty="0">
                <a:solidFill>
                  <a:srgbClr val="FFFFFF"/>
                </a:solidFill>
                <a:latin typeface="Helvetica" panose="020B0604020202020204" pitchFamily="34" charset="0"/>
                <a:sym typeface="Helvetica" panose="020B0604020202020204" pitchFamily="34" charset="0"/>
              </a:rPr>
              <a:t> </a:t>
            </a:r>
            <a:r>
              <a:rPr lang="it-IT" altLang="it-IT" sz="4267" dirty="0" err="1">
                <a:solidFill>
                  <a:srgbClr val="FFFFFF"/>
                </a:solidFill>
                <a:latin typeface="Helvetica" panose="020B0604020202020204" pitchFamily="34" charset="0"/>
                <a:sym typeface="Helvetica" panose="020B0604020202020204" pitchFamily="34" charset="0"/>
              </a:rPr>
              <a:t>lecterature</a:t>
            </a:r>
            <a:endParaRPr lang="it-IT" altLang="it-IT" sz="4267" dirty="0">
              <a:solidFill>
                <a:srgbClr val="FFFFFF"/>
              </a:solidFill>
              <a:latin typeface="Helvetica" panose="020B0604020202020204" pitchFamily="34" charset="0"/>
              <a:sym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3170691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280943" y="168986"/>
            <a:ext cx="7932829" cy="977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45719" tIns="45719" rIns="45719" bIns="45719" numCol="1" anchor="t" anchorCtr="0" compatLnSpc="1">
            <a:prstTxWarp prst="textNoShape">
              <a:avLst/>
            </a:prstTxWarp>
          </a:bodyPr>
          <a:lstStyle>
            <a:defPPr>
              <a:defRPr lang="it-IT"/>
            </a:defPPr>
            <a:lvl1pPr defTabSz="609585" eaLnBrk="0" fontAlgn="base" hangingPunct="0">
              <a:spcBef>
                <a:spcPts val="533"/>
              </a:spcBef>
              <a:spcAft>
                <a:spcPct val="0"/>
              </a:spcAft>
              <a:defRPr sz="2667" b="0">
                <a:solidFill>
                  <a:srgbClr val="0F7CCB"/>
                </a:solidFill>
              </a:defRPr>
            </a:lvl1pPr>
            <a:lvl2pPr marL="609585" indent="0" defTabSz="609585" eaLnBrk="0" fontAlgn="base" hangingPunct="0">
              <a:spcBef>
                <a:spcPts val="533"/>
              </a:spcBef>
              <a:spcAft>
                <a:spcPct val="0"/>
              </a:spcAft>
              <a:buSzPct val="100000"/>
              <a:buNone/>
              <a:defRPr>
                <a:solidFill>
                  <a:srgbClr val="0F7CCB"/>
                </a:solidFill>
              </a:defRPr>
            </a:lvl2pPr>
            <a:lvl3pPr marL="1447764" indent="-228594" defTabSz="609585" eaLnBrk="0" fontAlgn="base" hangingPunct="0">
              <a:spcBef>
                <a:spcPts val="533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F7CCB"/>
                </a:solidFill>
              </a:defRPr>
            </a:lvl3pPr>
            <a:lvl4pPr marL="2101798" indent="-273044" defTabSz="609585" eaLnBrk="0" fontAlgn="base" hangingPunct="0">
              <a:spcBef>
                <a:spcPts val="533"/>
              </a:spcBef>
              <a:spcAft>
                <a:spcPct val="0"/>
              </a:spcAft>
              <a:buSzPct val="100000"/>
              <a:buChar char="–"/>
              <a:defRPr>
                <a:solidFill>
                  <a:srgbClr val="0F7CCB"/>
                </a:solidFill>
              </a:defRPr>
            </a:lvl4pPr>
            <a:lvl5pPr marL="2711383" indent="-273044" defTabSz="609585" eaLnBrk="0" fontAlgn="base" hangingPunct="0">
              <a:spcBef>
                <a:spcPts val="533"/>
              </a:spcBef>
              <a:spcAft>
                <a:spcPct val="0"/>
              </a:spcAft>
              <a:buSzPct val="100000"/>
              <a:buChar char="»"/>
              <a:defRPr>
                <a:solidFill>
                  <a:srgbClr val="0F7CCB"/>
                </a:solidFill>
              </a:defRPr>
            </a:lvl5pPr>
            <a:lvl6pPr marL="3352716" indent="-304792" defTabSz="1219170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/>
            </a:lvl6pPr>
            <a:lvl7pPr marL="3962301" indent="-304792" defTabSz="1219170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/>
            </a:lvl7pPr>
            <a:lvl8pPr marL="4571886" indent="-304792" defTabSz="1219170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/>
            </a:lvl8pPr>
            <a:lvl9pPr marL="5181470" indent="-304792" defTabSz="1219170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/>
            </a:lvl9pPr>
          </a:lstStyle>
          <a:p>
            <a:r>
              <a:rPr lang="it-IT" dirty="0"/>
              <a:t>INCIDENT MANAGEMENT </a:t>
            </a:r>
            <a:r>
              <a:rPr lang="it-IT" dirty="0" err="1"/>
              <a:t>Accidensts</a:t>
            </a:r>
            <a:r>
              <a:rPr lang="it-IT" dirty="0"/>
              <a:t> </a:t>
            </a:r>
            <a:r>
              <a:rPr lang="it-IT" dirty="0" err="1"/>
              <a:t>Pyramid</a:t>
            </a:r>
            <a:endParaRPr lang="it-IT" dirty="0"/>
          </a:p>
        </p:txBody>
      </p:sp>
      <p:pic>
        <p:nvPicPr>
          <p:cNvPr id="14" name="Picture 1">
            <a:extLst>
              <a:ext uri="{FF2B5EF4-FFF2-40B4-BE49-F238E27FC236}">
                <a16:creationId xmlns:a16="http://schemas.microsoft.com/office/drawing/2014/main" id="{43F3A4F6-3A74-4360-9EC3-A3D028EF5F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41632" y="904694"/>
            <a:ext cx="2173753" cy="1564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4414" t="14757" r="3784" b="4984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6" name="Picture 2" descr="Un infortunio su quattro per inciampi e scivolamenti, al via campagna  europea - INAIL">
            <a:extLst>
              <a:ext uri="{FF2B5EF4-FFF2-40B4-BE49-F238E27FC236}">
                <a16:creationId xmlns:a16="http://schemas.microsoft.com/office/drawing/2014/main" id="{E20B0035-6089-47CE-BB5C-CD81EDC041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2685" y="1012107"/>
            <a:ext cx="1859022" cy="1394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Parentesi graffa chiusa 8">
            <a:extLst>
              <a:ext uri="{FF2B5EF4-FFF2-40B4-BE49-F238E27FC236}">
                <a16:creationId xmlns:a16="http://schemas.microsoft.com/office/drawing/2014/main" id="{368353F7-256D-42F1-95A6-79DEBC044D6D}"/>
              </a:ext>
            </a:extLst>
          </p:cNvPr>
          <p:cNvSpPr/>
          <p:nvPr/>
        </p:nvSpPr>
        <p:spPr>
          <a:xfrm rot="10800000">
            <a:off x="3241911" y="1693764"/>
            <a:ext cx="208498" cy="77500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3127A133-EDB6-473D-8AF6-784F469F838C}"/>
              </a:ext>
            </a:extLst>
          </p:cNvPr>
          <p:cNvSpPr txBox="1"/>
          <p:nvPr/>
        </p:nvSpPr>
        <p:spPr>
          <a:xfrm>
            <a:off x="2135726" y="1896602"/>
            <a:ext cx="1106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No </a:t>
            </a:r>
            <a:r>
              <a:rPr lang="it-IT" dirty="0" err="1"/>
              <a:t>Injury</a:t>
            </a:r>
            <a:endParaRPr lang="it-IT" dirty="0"/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9B991631-FB0F-4138-B982-7A880F89F14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5657" y="3377818"/>
            <a:ext cx="4877512" cy="2214331"/>
          </a:xfrm>
          <a:prstGeom prst="rect">
            <a:avLst/>
          </a:prstGeom>
        </p:spPr>
      </p:pic>
      <p:pic>
        <p:nvPicPr>
          <p:cNvPr id="13" name="Immagine 12" descr="Immagine che contiene testo, mappa&#10;&#10;Descrizione generata con affidabilità molto elevata">
            <a:extLst>
              <a:ext uri="{FF2B5EF4-FFF2-40B4-BE49-F238E27FC236}">
                <a16:creationId xmlns:a16="http://schemas.microsoft.com/office/drawing/2014/main" id="{A0986363-F331-4C9F-A541-5D6FCF54996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52393" y="3002302"/>
            <a:ext cx="4126491" cy="2835611"/>
          </a:xfrm>
          <a:prstGeom prst="rect">
            <a:avLst/>
          </a:prstGeom>
        </p:spPr>
      </p:pic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3C02412F-E71E-48B0-802C-AC501C7D35DD}"/>
              </a:ext>
            </a:extLst>
          </p:cNvPr>
          <p:cNvSpPr txBox="1"/>
          <p:nvPr/>
        </p:nvSpPr>
        <p:spPr>
          <a:xfrm>
            <a:off x="3005904" y="5900478"/>
            <a:ext cx="13527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Prevention</a:t>
            </a:r>
          </a:p>
        </p:txBody>
      </p:sp>
      <p:sp>
        <p:nvSpPr>
          <p:cNvPr id="16" name="Parentesi graffa chiusa 15">
            <a:extLst>
              <a:ext uri="{FF2B5EF4-FFF2-40B4-BE49-F238E27FC236}">
                <a16:creationId xmlns:a16="http://schemas.microsoft.com/office/drawing/2014/main" id="{A6940DDF-F22A-4E61-BABD-19D634099B58}"/>
              </a:ext>
            </a:extLst>
          </p:cNvPr>
          <p:cNvSpPr/>
          <p:nvPr/>
        </p:nvSpPr>
        <p:spPr>
          <a:xfrm rot="5400000">
            <a:off x="3397705" y="4391316"/>
            <a:ext cx="292075" cy="2982701"/>
          </a:xfrm>
          <a:prstGeom prst="rightBrace">
            <a:avLst>
              <a:gd name="adj1" fmla="val 41856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F8E4FD29-2CBA-424A-83EC-1A9BD3BE4116}"/>
              </a:ext>
            </a:extLst>
          </p:cNvPr>
          <p:cNvSpPr txBox="1"/>
          <p:nvPr/>
        </p:nvSpPr>
        <p:spPr>
          <a:xfrm>
            <a:off x="4922532" y="5888507"/>
            <a:ext cx="13527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Reaction</a:t>
            </a:r>
          </a:p>
        </p:txBody>
      </p:sp>
      <p:sp>
        <p:nvSpPr>
          <p:cNvPr id="18" name="Parentesi graffa chiusa 17">
            <a:extLst>
              <a:ext uri="{FF2B5EF4-FFF2-40B4-BE49-F238E27FC236}">
                <a16:creationId xmlns:a16="http://schemas.microsoft.com/office/drawing/2014/main" id="{4D51A1F5-71D4-4D95-ACE6-0181964BD14B}"/>
              </a:ext>
            </a:extLst>
          </p:cNvPr>
          <p:cNvSpPr/>
          <p:nvPr/>
        </p:nvSpPr>
        <p:spPr>
          <a:xfrm rot="5400000">
            <a:off x="5452892" y="5401507"/>
            <a:ext cx="292075" cy="982480"/>
          </a:xfrm>
          <a:prstGeom prst="rightBrace">
            <a:avLst>
              <a:gd name="adj1" fmla="val 41856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B100D88A-0CE2-6B50-066F-CB35D7118EBF}"/>
              </a:ext>
            </a:extLst>
          </p:cNvPr>
          <p:cNvSpPr txBox="1"/>
          <p:nvPr/>
        </p:nvSpPr>
        <p:spPr>
          <a:xfrm>
            <a:off x="5545806" y="924410"/>
            <a:ext cx="26963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Serious</a:t>
            </a:r>
            <a:r>
              <a:rPr lang="it-IT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it-IT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injury</a:t>
            </a:r>
            <a:endParaRPr lang="it-IT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it-IT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Minor </a:t>
            </a:r>
            <a:r>
              <a:rPr lang="it-IT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injuries</a:t>
            </a:r>
            <a:endParaRPr lang="it-IT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it-IT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Material</a:t>
            </a:r>
            <a:r>
              <a:rPr lang="it-IT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it-IT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damage</a:t>
            </a:r>
            <a:endParaRPr lang="it-IT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it-IT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Almost</a:t>
            </a:r>
            <a:r>
              <a:rPr lang="it-IT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it-IT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injuries</a:t>
            </a:r>
            <a:endParaRPr lang="it-IT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311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5" grpId="0"/>
      <p:bldP spid="16" grpId="0" animBg="1"/>
      <p:bldP spid="17" grpId="0"/>
      <p:bldP spid="18" grpId="0" animBg="1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BFDCA8-4A09-EBB9-9D2B-01364FCC71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CasellaDiTesto 48">
            <a:extLst>
              <a:ext uri="{FF2B5EF4-FFF2-40B4-BE49-F238E27FC236}">
                <a16:creationId xmlns:a16="http://schemas.microsoft.com/office/drawing/2014/main" id="{E0ADEBB4-52B4-83EF-BF33-993A106E523B}"/>
              </a:ext>
            </a:extLst>
          </p:cNvPr>
          <p:cNvSpPr txBox="1"/>
          <p:nvPr/>
        </p:nvSpPr>
        <p:spPr>
          <a:xfrm>
            <a:off x="8439767" y="3385241"/>
            <a:ext cx="42238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dirty="0"/>
              <a:t>FA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33F3F0F-F3E5-0E5A-8B69-53DA213932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err="1"/>
              <a:t>Safety</a:t>
            </a:r>
            <a:r>
              <a:rPr lang="it-IT" dirty="0"/>
              <a:t> </a:t>
            </a:r>
            <a:r>
              <a:rPr lang="it-IT" dirty="0" err="1"/>
              <a:t>Shape</a:t>
            </a:r>
            <a:r>
              <a:rPr lang="it-IT" dirty="0"/>
              <a:t>: 1 </a:t>
            </a:r>
            <a:r>
              <a:rPr lang="it-IT" dirty="0" err="1"/>
              <a:t>Segment</a:t>
            </a: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965DB79-056E-2408-8F8C-AB166050C3A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0684F8-EEE3-4144-9DA7-FC821F238661}" type="slidenum">
              <a:rPr lang="it-IT" altLang="it-IT" smtClean="0"/>
              <a:pPr>
                <a:defRPr/>
              </a:pPr>
              <a:t>17</a:t>
            </a:fld>
            <a:endParaRPr lang="it-IT" altLang="it-IT"/>
          </a:p>
        </p:txBody>
      </p:sp>
      <p:pic>
        <p:nvPicPr>
          <p:cNvPr id="6" name="Near miss - il vero">
            <a:hlinkClick r:id="" action="ppaction://media"/>
            <a:extLst>
              <a:ext uri="{FF2B5EF4-FFF2-40B4-BE49-F238E27FC236}">
                <a16:creationId xmlns:a16="http://schemas.microsoft.com/office/drawing/2014/main" id="{725C80FE-116A-ECC7-4413-A7B1C6D171A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826" y="762322"/>
            <a:ext cx="3829361" cy="3829361"/>
          </a:xfrm>
          <a:prstGeom prst="rect">
            <a:avLst/>
          </a:prstGeom>
        </p:spPr>
      </p:pic>
      <p:pic>
        <p:nvPicPr>
          <p:cNvPr id="8" name="Immagine 7" descr="Immagine che contiene schermata, interno, arte&#10;&#10;Il contenuto generato dall'IA potrebbe non essere corretto.">
            <a:extLst>
              <a:ext uri="{FF2B5EF4-FFF2-40B4-BE49-F238E27FC236}">
                <a16:creationId xmlns:a16="http://schemas.microsoft.com/office/drawing/2014/main" id="{B7E197DE-7483-A8AF-91B7-D890AAF2C6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4586" y="5082474"/>
            <a:ext cx="1465613" cy="1413578"/>
          </a:xfrm>
          <a:prstGeom prst="rect">
            <a:avLst/>
          </a:prstGeom>
        </p:spPr>
      </p:pic>
      <p:pic>
        <p:nvPicPr>
          <p:cNvPr id="10" name="Immagine 9" descr="Immagine che contiene interno, arte&#10;&#10;Il contenuto generato dall'IA potrebbe non essere corretto.">
            <a:extLst>
              <a:ext uri="{FF2B5EF4-FFF2-40B4-BE49-F238E27FC236}">
                <a16:creationId xmlns:a16="http://schemas.microsoft.com/office/drawing/2014/main" id="{79ADC56E-EF46-F686-B033-DDEE7732A4D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6506" y="5088928"/>
            <a:ext cx="2023601" cy="1407123"/>
          </a:xfrm>
          <a:prstGeom prst="rect">
            <a:avLst/>
          </a:prstGeom>
        </p:spPr>
      </p:pic>
      <p:pic>
        <p:nvPicPr>
          <p:cNvPr id="12" name="Immagine 11" descr="Immagine che contiene edificio, ruota, Carrello elevatore, pneumatico&#10;&#10;Il contenuto generato dall'IA potrebbe non essere corretto.">
            <a:extLst>
              <a:ext uri="{FF2B5EF4-FFF2-40B4-BE49-F238E27FC236}">
                <a16:creationId xmlns:a16="http://schemas.microsoft.com/office/drawing/2014/main" id="{6839C241-E943-5C9C-B56F-DD1C8B20640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54897" y="3445656"/>
            <a:ext cx="2257699" cy="3023152"/>
          </a:xfrm>
          <a:prstGeom prst="rect">
            <a:avLst/>
          </a:prstGeom>
        </p:spPr>
      </p:pic>
      <p:sp>
        <p:nvSpPr>
          <p:cNvPr id="13" name="Rettangolo 12">
            <a:extLst>
              <a:ext uri="{FF2B5EF4-FFF2-40B4-BE49-F238E27FC236}">
                <a16:creationId xmlns:a16="http://schemas.microsoft.com/office/drawing/2014/main" id="{FC9F6CC0-AC96-9B26-C441-ED487C0F4F8E}"/>
              </a:ext>
            </a:extLst>
          </p:cNvPr>
          <p:cNvSpPr/>
          <p:nvPr/>
        </p:nvSpPr>
        <p:spPr>
          <a:xfrm>
            <a:off x="3605212" y="1624294"/>
            <a:ext cx="1899738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1600" b="0" cap="none" spc="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Near</a:t>
            </a:r>
            <a:r>
              <a:rPr lang="it-IT" sz="1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Miss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E0055179-8BB3-22D1-AB22-552A146250A9}"/>
              </a:ext>
            </a:extLst>
          </p:cNvPr>
          <p:cNvSpPr/>
          <p:nvPr/>
        </p:nvSpPr>
        <p:spPr>
          <a:xfrm>
            <a:off x="473163" y="4707203"/>
            <a:ext cx="2420480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1600" b="0" cap="none" spc="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Unsafe</a:t>
            </a:r>
            <a:r>
              <a:rPr lang="it-IT" sz="1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it-IT" sz="1600" b="0" cap="none" spc="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Condition</a:t>
            </a:r>
            <a:endParaRPr lang="it-IT" sz="1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A7A3CAE5-6C8D-3EB7-05F9-807C08DBB759}"/>
              </a:ext>
            </a:extLst>
          </p:cNvPr>
          <p:cNvSpPr/>
          <p:nvPr/>
        </p:nvSpPr>
        <p:spPr>
          <a:xfrm>
            <a:off x="6524791" y="4876480"/>
            <a:ext cx="1410283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1600" b="0" cap="none" spc="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Unsafe</a:t>
            </a:r>
            <a:r>
              <a:rPr lang="it-IT" sz="1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Act</a:t>
            </a:r>
          </a:p>
        </p:txBody>
      </p:sp>
      <p:cxnSp>
        <p:nvCxnSpPr>
          <p:cNvPr id="17" name="Connettore diritto 16">
            <a:extLst>
              <a:ext uri="{FF2B5EF4-FFF2-40B4-BE49-F238E27FC236}">
                <a16:creationId xmlns:a16="http://schemas.microsoft.com/office/drawing/2014/main" id="{33B5A731-EBCC-27BD-7445-1A12098A2DF8}"/>
              </a:ext>
            </a:extLst>
          </p:cNvPr>
          <p:cNvCxnSpPr>
            <a:cxnSpLocks/>
          </p:cNvCxnSpPr>
          <p:nvPr/>
        </p:nvCxnSpPr>
        <p:spPr bwMode="auto">
          <a:xfrm flipV="1">
            <a:off x="8135877" y="1785023"/>
            <a:ext cx="3463946" cy="8548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18" name="Connettore diritto 17">
            <a:extLst>
              <a:ext uri="{FF2B5EF4-FFF2-40B4-BE49-F238E27FC236}">
                <a16:creationId xmlns:a16="http://schemas.microsoft.com/office/drawing/2014/main" id="{D54FAA68-4CD6-22AA-2898-194288529410}"/>
              </a:ext>
            </a:extLst>
          </p:cNvPr>
          <p:cNvCxnSpPr>
            <a:cxnSpLocks/>
          </p:cNvCxnSpPr>
          <p:nvPr/>
        </p:nvCxnSpPr>
        <p:spPr bwMode="auto">
          <a:xfrm flipV="1">
            <a:off x="8288668" y="3115224"/>
            <a:ext cx="3372115" cy="2884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F2185D03-0A79-5414-A65C-81EF5791AC82}"/>
              </a:ext>
            </a:extLst>
          </p:cNvPr>
          <p:cNvSpPr txBox="1"/>
          <p:nvPr/>
        </p:nvSpPr>
        <p:spPr>
          <a:xfrm>
            <a:off x="6145769" y="1424239"/>
            <a:ext cx="1990108" cy="36933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rgbClr val="FF0000"/>
                </a:solidFill>
              </a:rPr>
              <a:t>Evento Dannoso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7818506F-980D-56A0-F741-6E85191A1BAB}"/>
              </a:ext>
            </a:extLst>
          </p:cNvPr>
          <p:cNvSpPr txBox="1"/>
          <p:nvPr/>
        </p:nvSpPr>
        <p:spPr>
          <a:xfrm>
            <a:off x="6131898" y="2748776"/>
            <a:ext cx="2156770" cy="36933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08559B"/>
                </a:solidFill>
              </a:rPr>
              <a:t>Esposizione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1" name="Modello 3D 20" descr="Lavoratore edile">
                <a:extLst>
                  <a:ext uri="{FF2B5EF4-FFF2-40B4-BE49-F238E27FC236}">
                    <a16:creationId xmlns:a16="http://schemas.microsoft.com/office/drawing/2014/main" id="{62612571-2F9C-E912-9DC8-18CCB39FD1F7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550617140"/>
                  </p:ext>
                </p:extLst>
              </p:nvPr>
            </p:nvGraphicFramePr>
            <p:xfrm>
              <a:off x="8383971" y="2505622"/>
              <a:ext cx="274085" cy="615856"/>
            </p:xfrm>
            <a:graphic>
              <a:graphicData uri="http://schemas.microsoft.com/office/drawing/2017/model3d">
                <am3d:model3d r:embed="rId9">
                  <am3d:spPr>
                    <a:xfrm>
                      <a:off x="0" y="0"/>
                      <a:ext cx="274085" cy="615856"/>
                    </a:xfrm>
                    <a:prstGeom prst="rect">
                      <a:avLst/>
                    </a:prstGeom>
                  </am3d:spPr>
                  <am3d:camera>
                    <am3d:pos x="0" y="0" z="55618204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02580" d="1000000"/>
                    <am3d:preTrans dx="-4627971" dy="-17790492" dz="-4463550"/>
                    <am3d:scale>
                      <am3d:sx n="1000000" d="1000000"/>
                      <am3d:sy n="1000000" d="1000000"/>
                      <am3d:sz n="1000000" d="1000000"/>
                    </am3d:scale>
                    <am3d:rot ax="-1351818" ay="-3802078" az="1220746"/>
                    <am3d:postTrans dx="0" dy="0" dz="0"/>
                  </am3d:trans>
                  <am3d:raster rName="Office3DRenderer" rVer="16.0.8326">
                    <am3d:blip r:embed="rId10"/>
                  </am3d:raster>
                  <am3d:objViewport viewportSz="671035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1" name="Modello 3D 20" descr="Lavoratore edile">
                <a:extLst>
                  <a:ext uri="{FF2B5EF4-FFF2-40B4-BE49-F238E27FC236}">
                    <a16:creationId xmlns:a16="http://schemas.microsoft.com/office/drawing/2014/main" id="{62612571-2F9C-E912-9DC8-18CCB39FD1F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8383971" y="2505622"/>
                <a:ext cx="274085" cy="61585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2" name="Modello 3D 21" descr="Lavoratore edile">
                <a:extLst>
                  <a:ext uri="{FF2B5EF4-FFF2-40B4-BE49-F238E27FC236}">
                    <a16:creationId xmlns:a16="http://schemas.microsoft.com/office/drawing/2014/main" id="{299DA812-8A73-6F70-E641-31AEE3DE810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302577664"/>
                  </p:ext>
                </p:extLst>
              </p:nvPr>
            </p:nvGraphicFramePr>
            <p:xfrm>
              <a:off x="8629622" y="2499364"/>
              <a:ext cx="217214" cy="615859"/>
            </p:xfrm>
            <a:graphic>
              <a:graphicData uri="http://schemas.microsoft.com/office/drawing/2017/model3d">
                <am3d:model3d r:embed="rId9">
                  <am3d:spPr>
                    <a:xfrm>
                      <a:off x="0" y="0"/>
                      <a:ext cx="217214" cy="615859"/>
                    </a:xfrm>
                    <a:prstGeom prst="rect">
                      <a:avLst/>
                    </a:prstGeom>
                  </am3d:spPr>
                  <am3d:camera>
                    <am3d:pos x="0" y="0" z="55618204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02580" d="1000000"/>
                    <am3d:preTrans dx="-4627971" dy="-17790492" dz="-4463550"/>
                    <am3d:scale>
                      <am3d:sx n="1000000" d="1000000"/>
                      <am3d:sy n="1000000" d="1000000"/>
                      <am3d:sz n="1000000" d="1000000"/>
                    </am3d:scale>
                    <am3d:rot ax="-1351818" ay="-3802079" az="1220746"/>
                    <am3d:postTrans dx="0" dy="0" dz="0"/>
                  </am3d:trans>
                  <am3d:raster rName="Office3DRenderer" rVer="16.0.8326">
                    <am3d:blip r:embed="rId11"/>
                  </am3d:raster>
                  <am3d:objViewport viewportSz="67103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2" name="Modello 3D 21" descr="Lavoratore edile">
                <a:extLst>
                  <a:ext uri="{FF2B5EF4-FFF2-40B4-BE49-F238E27FC236}">
                    <a16:creationId xmlns:a16="http://schemas.microsoft.com/office/drawing/2014/main" id="{299DA812-8A73-6F70-E641-31AEE3DE810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8629622" y="2499364"/>
                <a:ext cx="217214" cy="61585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4" name="Modello 3D 23" descr="Lavoratore edile">
                <a:extLst>
                  <a:ext uri="{FF2B5EF4-FFF2-40B4-BE49-F238E27FC236}">
                    <a16:creationId xmlns:a16="http://schemas.microsoft.com/office/drawing/2014/main" id="{881477C8-DBEF-BF13-C4B2-4685E2FC3BF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716258784"/>
                  </p:ext>
                </p:extLst>
              </p:nvPr>
            </p:nvGraphicFramePr>
            <p:xfrm>
              <a:off x="11096510" y="2478914"/>
              <a:ext cx="217214" cy="615859"/>
            </p:xfrm>
            <a:graphic>
              <a:graphicData uri="http://schemas.microsoft.com/office/drawing/2017/model3d">
                <am3d:model3d r:embed="rId9">
                  <am3d:spPr>
                    <a:xfrm>
                      <a:off x="0" y="0"/>
                      <a:ext cx="217214" cy="615859"/>
                    </a:xfrm>
                    <a:prstGeom prst="rect">
                      <a:avLst/>
                    </a:prstGeom>
                  </am3d:spPr>
                  <am3d:camera>
                    <am3d:pos x="0" y="0" z="55618204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02580" d="1000000"/>
                    <am3d:preTrans dx="-4627971" dy="-17790492" dz="-4463550"/>
                    <am3d:scale>
                      <am3d:sx n="1000000" d="1000000"/>
                      <am3d:sy n="1000000" d="1000000"/>
                      <am3d:sz n="1000000" d="1000000"/>
                    </am3d:scale>
                    <am3d:rot ax="-1351818" ay="-3802079" az="1220746"/>
                    <am3d:postTrans dx="0" dy="0" dz="0"/>
                  </am3d:trans>
                  <am3d:raster rName="Office3DRenderer" rVer="16.0.8326">
                    <am3d:blip r:embed="rId11"/>
                  </am3d:raster>
                  <am3d:objViewport viewportSz="67103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4" name="Modello 3D 23" descr="Lavoratore edile">
                <a:extLst>
                  <a:ext uri="{FF2B5EF4-FFF2-40B4-BE49-F238E27FC236}">
                    <a16:creationId xmlns:a16="http://schemas.microsoft.com/office/drawing/2014/main" id="{881477C8-DBEF-BF13-C4B2-4685E2FC3BF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1096510" y="2478914"/>
                <a:ext cx="217214" cy="61585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5" name="Modello 3D 24" descr="Lavoratore edile">
                <a:extLst>
                  <a:ext uri="{FF2B5EF4-FFF2-40B4-BE49-F238E27FC236}">
                    <a16:creationId xmlns:a16="http://schemas.microsoft.com/office/drawing/2014/main" id="{B7590968-F695-334A-2996-EC55645552B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543089850"/>
                  </p:ext>
                </p:extLst>
              </p:nvPr>
            </p:nvGraphicFramePr>
            <p:xfrm>
              <a:off x="9017361" y="2499364"/>
              <a:ext cx="217214" cy="615859"/>
            </p:xfrm>
            <a:graphic>
              <a:graphicData uri="http://schemas.microsoft.com/office/drawing/2017/model3d">
                <am3d:model3d r:embed="rId9">
                  <am3d:spPr>
                    <a:xfrm>
                      <a:off x="0" y="0"/>
                      <a:ext cx="217214" cy="615859"/>
                    </a:xfrm>
                    <a:prstGeom prst="rect">
                      <a:avLst/>
                    </a:prstGeom>
                  </am3d:spPr>
                  <am3d:camera>
                    <am3d:pos x="0" y="0" z="55618204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02580" d="1000000"/>
                    <am3d:preTrans dx="-4627971" dy="-17790492" dz="-4463550"/>
                    <am3d:scale>
                      <am3d:sx n="1000000" d="1000000"/>
                      <am3d:sy n="1000000" d="1000000"/>
                      <am3d:sz n="1000000" d="1000000"/>
                    </am3d:scale>
                    <am3d:rot ax="-1351818" ay="-3802079" az="1220746"/>
                    <am3d:postTrans dx="0" dy="0" dz="0"/>
                  </am3d:trans>
                  <am3d:raster rName="Office3DRenderer" rVer="16.0.8326">
                    <am3d:blip r:embed="rId11"/>
                  </am3d:raster>
                  <am3d:objViewport viewportSz="67103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5" name="Modello 3D 24" descr="Lavoratore edile">
                <a:extLst>
                  <a:ext uri="{FF2B5EF4-FFF2-40B4-BE49-F238E27FC236}">
                    <a16:creationId xmlns:a16="http://schemas.microsoft.com/office/drawing/2014/main" id="{B7590968-F695-334A-2996-EC55645552B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9017361" y="2499364"/>
                <a:ext cx="217214" cy="61585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6" name="Modello 3D 25" descr="Cubo">
                <a:extLst>
                  <a:ext uri="{FF2B5EF4-FFF2-40B4-BE49-F238E27FC236}">
                    <a16:creationId xmlns:a16="http://schemas.microsoft.com/office/drawing/2014/main" id="{D4DAFFC0-A3A8-F299-D490-F7A57DBA3A3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604465442"/>
                  </p:ext>
                </p:extLst>
              </p:nvPr>
            </p:nvGraphicFramePr>
            <p:xfrm>
              <a:off x="8339133" y="1339704"/>
              <a:ext cx="307667" cy="343888"/>
            </p:xfrm>
            <a:graphic>
              <a:graphicData uri="http://schemas.microsoft.com/office/drawing/2017/model3d">
                <am3d:model3d r:embed="rId12">
                  <am3d:spPr>
                    <a:xfrm>
                      <a:off x="0" y="0"/>
                      <a:ext cx="307667" cy="343888"/>
                    </a:xfrm>
                    <a:prstGeom prst="rect">
                      <a:avLst/>
                    </a:prstGeom>
                  </am3d:spPr>
                  <am3d:camera>
                    <am3d:pos x="0" y="0" z="80430719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538783" d="1000000"/>
                    <am3d:preTrans dx="-1522430" dy="-17645326" dz="345286"/>
                    <am3d:scale>
                      <am3d:sx n="1000000" d="1000000"/>
                      <am3d:sy n="1000000" d="1000000"/>
                      <am3d:sz n="1000000" d="1000000"/>
                    </am3d:scale>
                    <am3d:rot ax="1722306" ay="1800139" az="918788"/>
                    <am3d:postTrans dx="0" dy="0" dz="0"/>
                  </am3d:trans>
                  <am3d:raster rName="Office3DRenderer" rVer="16.0.8326">
                    <am3d:blip r:embed="rId13"/>
                  </am3d:raster>
                  <am3d:objViewport viewportSz="352904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6" name="Modello 3D 25" descr="Cubo">
                <a:extLst>
                  <a:ext uri="{FF2B5EF4-FFF2-40B4-BE49-F238E27FC236}">
                    <a16:creationId xmlns:a16="http://schemas.microsoft.com/office/drawing/2014/main" id="{D4DAFFC0-A3A8-F299-D490-F7A57DBA3A3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8339133" y="1339704"/>
                <a:ext cx="307667" cy="343888"/>
              </a:xfrm>
              <a:prstGeom prst="rect">
                <a:avLst/>
              </a:prstGeom>
            </p:spPr>
          </p:pic>
        </mc:Fallback>
      </mc:AlternateContent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id="{91ED3028-07A9-262C-21CD-A51E96A5C364}"/>
              </a:ext>
            </a:extLst>
          </p:cNvPr>
          <p:cNvCxnSpPr>
            <a:cxnSpLocks/>
          </p:cNvCxnSpPr>
          <p:nvPr/>
        </p:nvCxnSpPr>
        <p:spPr bwMode="auto">
          <a:xfrm>
            <a:off x="8494787" y="1785023"/>
            <a:ext cx="0" cy="2672677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diritto 27">
            <a:extLst>
              <a:ext uri="{FF2B5EF4-FFF2-40B4-BE49-F238E27FC236}">
                <a16:creationId xmlns:a16="http://schemas.microsoft.com/office/drawing/2014/main" id="{A87DCDDC-7899-CCDD-79DF-D16E3645BEF6}"/>
              </a:ext>
            </a:extLst>
          </p:cNvPr>
          <p:cNvCxnSpPr>
            <a:cxnSpLocks/>
          </p:cNvCxnSpPr>
          <p:nvPr/>
        </p:nvCxnSpPr>
        <p:spPr bwMode="auto">
          <a:xfrm>
            <a:off x="8725564" y="1793571"/>
            <a:ext cx="0" cy="1707123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diritto 28">
            <a:extLst>
              <a:ext uri="{FF2B5EF4-FFF2-40B4-BE49-F238E27FC236}">
                <a16:creationId xmlns:a16="http://schemas.microsoft.com/office/drawing/2014/main" id="{26FF2F74-A618-636B-323E-D56730A4B126}"/>
              </a:ext>
            </a:extLst>
          </p:cNvPr>
          <p:cNvCxnSpPr>
            <a:cxnSpLocks/>
          </p:cNvCxnSpPr>
          <p:nvPr/>
        </p:nvCxnSpPr>
        <p:spPr bwMode="auto">
          <a:xfrm>
            <a:off x="9108741" y="1793571"/>
            <a:ext cx="9384" cy="2062155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ttore diritto 30">
            <a:extLst>
              <a:ext uri="{FF2B5EF4-FFF2-40B4-BE49-F238E27FC236}">
                <a16:creationId xmlns:a16="http://schemas.microsoft.com/office/drawing/2014/main" id="{10921932-2694-C492-DC29-743C6BBD16B6}"/>
              </a:ext>
            </a:extLst>
          </p:cNvPr>
          <p:cNvCxnSpPr>
            <a:cxnSpLocks/>
          </p:cNvCxnSpPr>
          <p:nvPr/>
        </p:nvCxnSpPr>
        <p:spPr bwMode="auto">
          <a:xfrm>
            <a:off x="11172672" y="1785023"/>
            <a:ext cx="0" cy="2672677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Freccia in giù 35">
            <a:extLst>
              <a:ext uri="{FF2B5EF4-FFF2-40B4-BE49-F238E27FC236}">
                <a16:creationId xmlns:a16="http://schemas.microsoft.com/office/drawing/2014/main" id="{22F2FF8A-DC45-69FD-F407-2C4618BAF55E}"/>
              </a:ext>
            </a:extLst>
          </p:cNvPr>
          <p:cNvSpPr/>
          <p:nvPr/>
        </p:nvSpPr>
        <p:spPr bwMode="auto">
          <a:xfrm>
            <a:off x="8339133" y="983363"/>
            <a:ext cx="290489" cy="440767"/>
          </a:xfrm>
          <a:prstGeom prst="down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45719" tIns="45719" rIns="45719" bIns="45719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4572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0" u="none" strike="noStrike" normalizeH="0" baseline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8" name="Fumetto: rettangolo 37">
            <a:extLst>
              <a:ext uri="{FF2B5EF4-FFF2-40B4-BE49-F238E27FC236}">
                <a16:creationId xmlns:a16="http://schemas.microsoft.com/office/drawing/2014/main" id="{77624307-8345-FB44-B9D8-048FB7768618}"/>
              </a:ext>
            </a:extLst>
          </p:cNvPr>
          <p:cNvSpPr/>
          <p:nvPr/>
        </p:nvSpPr>
        <p:spPr bwMode="auto">
          <a:xfrm>
            <a:off x="7229933" y="3217703"/>
            <a:ext cx="710960" cy="276997"/>
          </a:xfrm>
          <a:prstGeom prst="wedgeRectCallout">
            <a:avLst>
              <a:gd name="adj1" fmla="val 125998"/>
              <a:gd name="adj2" fmla="val -53605"/>
            </a:avLst>
          </a:prstGeom>
          <a:solidFill>
            <a:srgbClr val="FFFF00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19" tIns="45719" rIns="45719" bIns="45719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4572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Injury</a:t>
            </a:r>
            <a:endParaRPr kumimoji="0" lang="it-IT" sz="12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cxnSp>
        <p:nvCxnSpPr>
          <p:cNvPr id="39" name="Connettore diritto 38">
            <a:extLst>
              <a:ext uri="{FF2B5EF4-FFF2-40B4-BE49-F238E27FC236}">
                <a16:creationId xmlns:a16="http://schemas.microsoft.com/office/drawing/2014/main" id="{989BAD81-BACD-D279-14D8-C9B40556567D}"/>
              </a:ext>
            </a:extLst>
          </p:cNvPr>
          <p:cNvCxnSpPr>
            <a:cxnSpLocks/>
          </p:cNvCxnSpPr>
          <p:nvPr/>
        </p:nvCxnSpPr>
        <p:spPr bwMode="auto">
          <a:xfrm flipH="1">
            <a:off x="8403698" y="3410423"/>
            <a:ext cx="434430" cy="0"/>
          </a:xfrm>
          <a:prstGeom prst="line">
            <a:avLst/>
          </a:prstGeom>
          <a:ln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1" name="Connettore diritto 50">
            <a:extLst>
              <a:ext uri="{FF2B5EF4-FFF2-40B4-BE49-F238E27FC236}">
                <a16:creationId xmlns:a16="http://schemas.microsoft.com/office/drawing/2014/main" id="{6783F1A3-C8CA-7D50-DC2C-D1DE4F9B82F8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8442467" y="3763120"/>
            <a:ext cx="792109" cy="4707"/>
          </a:xfrm>
          <a:prstGeom prst="line">
            <a:avLst/>
          </a:prstGeom>
          <a:ln>
            <a:solidFill>
              <a:srgbClr val="058A05"/>
            </a:solidFill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3" name="CasellaDiTesto 52">
            <a:extLst>
              <a:ext uri="{FF2B5EF4-FFF2-40B4-BE49-F238E27FC236}">
                <a16:creationId xmlns:a16="http://schemas.microsoft.com/office/drawing/2014/main" id="{91269965-4F69-DAC1-FB07-CDEB0F717718}"/>
              </a:ext>
            </a:extLst>
          </p:cNvPr>
          <p:cNvSpPr txBox="1"/>
          <p:nvPr/>
        </p:nvSpPr>
        <p:spPr>
          <a:xfrm>
            <a:off x="8619577" y="3767827"/>
            <a:ext cx="42238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dirty="0"/>
              <a:t>NM</a:t>
            </a:r>
          </a:p>
        </p:txBody>
      </p:sp>
      <p:sp>
        <p:nvSpPr>
          <p:cNvPr id="64" name="CasellaDiTesto 63">
            <a:extLst>
              <a:ext uri="{FF2B5EF4-FFF2-40B4-BE49-F238E27FC236}">
                <a16:creationId xmlns:a16="http://schemas.microsoft.com/office/drawing/2014/main" id="{3B757211-3E3A-0B86-1366-B38619C8F273}"/>
              </a:ext>
            </a:extLst>
          </p:cNvPr>
          <p:cNvSpPr txBox="1"/>
          <p:nvPr/>
        </p:nvSpPr>
        <p:spPr>
          <a:xfrm>
            <a:off x="9656657" y="4264148"/>
            <a:ext cx="42238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dirty="0"/>
              <a:t>UC</a:t>
            </a:r>
          </a:p>
        </p:txBody>
      </p:sp>
      <p:cxnSp>
        <p:nvCxnSpPr>
          <p:cNvPr id="65" name="Connettore diritto 64">
            <a:extLst>
              <a:ext uri="{FF2B5EF4-FFF2-40B4-BE49-F238E27FC236}">
                <a16:creationId xmlns:a16="http://schemas.microsoft.com/office/drawing/2014/main" id="{EBBDA2CE-7F35-20BA-0321-8D5A61D11E68}"/>
              </a:ext>
            </a:extLst>
          </p:cNvPr>
          <p:cNvCxnSpPr>
            <a:cxnSpLocks/>
          </p:cNvCxnSpPr>
          <p:nvPr/>
        </p:nvCxnSpPr>
        <p:spPr bwMode="auto">
          <a:xfrm flipH="1">
            <a:off x="8439767" y="4221137"/>
            <a:ext cx="2873958" cy="0"/>
          </a:xfrm>
          <a:prstGeom prst="line">
            <a:avLst/>
          </a:prstGeom>
          <a:ln>
            <a:solidFill>
              <a:srgbClr val="92D050"/>
            </a:solidFill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5976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7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49" grpId="0"/>
      <p:bldP spid="13" grpId="0"/>
      <p:bldP spid="14" grpId="0"/>
      <p:bldP spid="15" grpId="0"/>
      <p:bldP spid="19" grpId="0" animBg="1"/>
      <p:bldP spid="20" grpId="0" animBg="1"/>
      <p:bldP spid="36" grpId="0" animBg="1"/>
      <p:bldP spid="38" grpId="0" animBg="1"/>
      <p:bldP spid="53" grpId="0"/>
      <p:bldP spid="6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magine 12" descr="Immagine che contiene testo, Carattere, triangolo, creatività&#10;&#10;Il contenuto generato dall'IA potrebbe non essere corretto.">
            <a:extLst>
              <a:ext uri="{FF2B5EF4-FFF2-40B4-BE49-F238E27FC236}">
                <a16:creationId xmlns:a16="http://schemas.microsoft.com/office/drawing/2014/main" id="{A6BB6B69-2E73-48B9-A92F-4A0FE59500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4801" y="278479"/>
            <a:ext cx="3546813" cy="3076893"/>
          </a:xfrm>
          <a:prstGeom prst="rect">
            <a:avLst/>
          </a:prstGeom>
        </p:spPr>
      </p:pic>
      <p:cxnSp>
        <p:nvCxnSpPr>
          <p:cNvPr id="28" name="Connettore diritto 27">
            <a:extLst>
              <a:ext uri="{FF2B5EF4-FFF2-40B4-BE49-F238E27FC236}">
                <a16:creationId xmlns:a16="http://schemas.microsoft.com/office/drawing/2014/main" id="{F75208DC-6974-02B0-37DC-B2F6E28201DB}"/>
              </a:ext>
            </a:extLst>
          </p:cNvPr>
          <p:cNvCxnSpPr>
            <a:cxnSpLocks/>
          </p:cNvCxnSpPr>
          <p:nvPr/>
        </p:nvCxnSpPr>
        <p:spPr bwMode="auto">
          <a:xfrm>
            <a:off x="4031863" y="2820113"/>
            <a:ext cx="0" cy="96536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diritto 28">
            <a:extLst>
              <a:ext uri="{FF2B5EF4-FFF2-40B4-BE49-F238E27FC236}">
                <a16:creationId xmlns:a16="http://schemas.microsoft.com/office/drawing/2014/main" id="{8E614A79-C8AF-738F-658C-4F8701A38131}"/>
              </a:ext>
            </a:extLst>
          </p:cNvPr>
          <p:cNvCxnSpPr>
            <a:cxnSpLocks/>
          </p:cNvCxnSpPr>
          <p:nvPr/>
        </p:nvCxnSpPr>
        <p:spPr bwMode="auto">
          <a:xfrm>
            <a:off x="5338395" y="3368917"/>
            <a:ext cx="0" cy="41655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ttore 2 37">
            <a:extLst>
              <a:ext uri="{FF2B5EF4-FFF2-40B4-BE49-F238E27FC236}">
                <a16:creationId xmlns:a16="http://schemas.microsoft.com/office/drawing/2014/main" id="{3B78920C-848D-F747-25B4-A0AC55508824}"/>
              </a:ext>
            </a:extLst>
          </p:cNvPr>
          <p:cNvCxnSpPr/>
          <p:nvPr/>
        </p:nvCxnSpPr>
        <p:spPr bwMode="auto">
          <a:xfrm>
            <a:off x="4031863" y="3676030"/>
            <a:ext cx="1306532" cy="0"/>
          </a:xfrm>
          <a:prstGeom prst="straightConnector1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triangle"/>
            <a:tailEnd type="triangle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sp>
        <p:nvSpPr>
          <p:cNvPr id="52" name="Figura a mano libera: forma 51">
            <a:extLst>
              <a:ext uri="{FF2B5EF4-FFF2-40B4-BE49-F238E27FC236}">
                <a16:creationId xmlns:a16="http://schemas.microsoft.com/office/drawing/2014/main" id="{A68C8141-A348-540F-385E-723B751F44C5}"/>
              </a:ext>
            </a:extLst>
          </p:cNvPr>
          <p:cNvSpPr/>
          <p:nvPr/>
        </p:nvSpPr>
        <p:spPr bwMode="auto">
          <a:xfrm>
            <a:off x="6021576" y="2715293"/>
            <a:ext cx="1764792" cy="576072"/>
          </a:xfrm>
          <a:custGeom>
            <a:avLst/>
            <a:gdLst>
              <a:gd name="csX0" fmla="*/ 0 w 1764792"/>
              <a:gd name="csY0" fmla="*/ 566928 h 576072"/>
              <a:gd name="csX1" fmla="*/ 1764792 w 1764792"/>
              <a:gd name="csY1" fmla="*/ 576072 h 576072"/>
              <a:gd name="csX2" fmla="*/ 1371600 w 1764792"/>
              <a:gd name="csY2" fmla="*/ 0 h 576072"/>
              <a:gd name="csX3" fmla="*/ 0 w 1764792"/>
              <a:gd name="csY3" fmla="*/ 566928 h 57607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1764792" h="576072">
                <a:moveTo>
                  <a:pt x="0" y="566928"/>
                </a:moveTo>
                <a:lnTo>
                  <a:pt x="1764792" y="576072"/>
                </a:lnTo>
                <a:lnTo>
                  <a:pt x="1371600" y="0"/>
                </a:lnTo>
                <a:lnTo>
                  <a:pt x="0" y="566928"/>
                </a:lnTo>
                <a:close/>
              </a:path>
            </a:pathLst>
          </a:custGeom>
          <a:pattFill prst="wdUpDiag">
            <a:fgClr>
              <a:srgbClr val="FFC000"/>
            </a:fgClr>
            <a:bgClr>
              <a:schemeClr val="bg1"/>
            </a:bgClr>
          </a:patt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19" tIns="45719" rIns="45719" bIns="45719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4572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3" name="Fumetto: rettangolo 52">
            <a:extLst>
              <a:ext uri="{FF2B5EF4-FFF2-40B4-BE49-F238E27FC236}">
                <a16:creationId xmlns:a16="http://schemas.microsoft.com/office/drawing/2014/main" id="{D94C1619-347D-DE02-49F8-88706EBD8E76}"/>
              </a:ext>
            </a:extLst>
          </p:cNvPr>
          <p:cNvSpPr/>
          <p:nvPr/>
        </p:nvSpPr>
        <p:spPr bwMode="auto">
          <a:xfrm>
            <a:off x="7859520" y="2138215"/>
            <a:ext cx="1234440" cy="646329"/>
          </a:xfrm>
          <a:prstGeom prst="wedgeRectCallout">
            <a:avLst>
              <a:gd name="adj1" fmla="val -74166"/>
              <a:gd name="adj2" fmla="val 75245"/>
            </a:avLst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19" tIns="45719" rIns="45719" bIns="45719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4572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Hidden</a:t>
            </a:r>
            <a:r>
              <a:rPr lang="it-IT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Area</a:t>
            </a:r>
            <a:endParaRPr kumimoji="0" lang="it-IT" sz="1800" i="0" u="none" strike="noStrike" normalizeH="0" baseline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pic>
        <p:nvPicPr>
          <p:cNvPr id="5" name="Immagine 4" descr="Immagine che contiene testo, linea, schermata, Carattere&#10;&#10;Il contenuto generato dall'IA potrebbe non essere corretto.">
            <a:extLst>
              <a:ext uri="{FF2B5EF4-FFF2-40B4-BE49-F238E27FC236}">
                <a16:creationId xmlns:a16="http://schemas.microsoft.com/office/drawing/2014/main" id="{9A84A136-65EB-A413-5F3F-3BB62404FD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0261" y="3832614"/>
            <a:ext cx="4165631" cy="207387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Immagine 9" descr="Immagine che contiene testo, diagramma, schermata, Carattere&#10;&#10;Il contenuto generato dall'IA potrebbe non essere corretto.">
            <a:extLst>
              <a:ext uri="{FF2B5EF4-FFF2-40B4-BE49-F238E27FC236}">
                <a16:creationId xmlns:a16="http://schemas.microsoft.com/office/drawing/2014/main" id="{9C64A952-A10A-4144-A665-AE5F3B1663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96091" y="3832614"/>
            <a:ext cx="4052176" cy="20852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61CA7BB-4889-1E65-D0EF-88DCE079E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402A011-89C4-4041-B96F-B0A073ADC1EB}" type="slidenum">
              <a:rPr lang="it-IT" smtClean="0"/>
              <a:pPr/>
              <a:t>18</a:t>
            </a:fld>
            <a:endParaRPr lang="it-IT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7A1FC312-6705-3067-758F-B269C7616F80}"/>
              </a:ext>
            </a:extLst>
          </p:cNvPr>
          <p:cNvSpPr txBox="1"/>
          <p:nvPr/>
        </p:nvSpPr>
        <p:spPr>
          <a:xfrm>
            <a:off x="179195" y="111641"/>
            <a:ext cx="6090976" cy="44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45719" tIns="45719" rIns="45719" bIns="45719" numCol="1" anchor="t" anchorCtr="0" compatLnSpc="1">
            <a:prstTxWarp prst="textNoShape">
              <a:avLst/>
            </a:prstTxWarp>
          </a:bodyPr>
          <a:lstStyle>
            <a:defPPr>
              <a:defRPr lang="it-IT"/>
            </a:defPPr>
            <a:lvl1pPr defTabSz="609585" eaLnBrk="0" fontAlgn="base" hangingPunct="0">
              <a:spcBef>
                <a:spcPts val="533"/>
              </a:spcBef>
              <a:spcAft>
                <a:spcPct val="0"/>
              </a:spcAft>
              <a:defRPr sz="2667" b="0">
                <a:solidFill>
                  <a:srgbClr val="0F7CCB"/>
                </a:solidFill>
              </a:defRPr>
            </a:lvl1pPr>
            <a:lvl2pPr marL="609585" indent="0" defTabSz="609585" eaLnBrk="0" fontAlgn="base" hangingPunct="0">
              <a:spcBef>
                <a:spcPts val="533"/>
              </a:spcBef>
              <a:spcAft>
                <a:spcPct val="0"/>
              </a:spcAft>
              <a:buSzPct val="100000"/>
              <a:buNone/>
              <a:defRPr>
                <a:solidFill>
                  <a:srgbClr val="0F7CCB"/>
                </a:solidFill>
              </a:defRPr>
            </a:lvl2pPr>
            <a:lvl3pPr marL="1447764" indent="-228594" defTabSz="609585" eaLnBrk="0" fontAlgn="base" hangingPunct="0">
              <a:spcBef>
                <a:spcPts val="533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F7CCB"/>
                </a:solidFill>
              </a:defRPr>
            </a:lvl3pPr>
            <a:lvl4pPr marL="2101798" indent="-273044" defTabSz="609585" eaLnBrk="0" fontAlgn="base" hangingPunct="0">
              <a:spcBef>
                <a:spcPts val="533"/>
              </a:spcBef>
              <a:spcAft>
                <a:spcPct val="0"/>
              </a:spcAft>
              <a:buSzPct val="100000"/>
              <a:buChar char="–"/>
              <a:defRPr>
                <a:solidFill>
                  <a:srgbClr val="0F7CCB"/>
                </a:solidFill>
              </a:defRPr>
            </a:lvl4pPr>
            <a:lvl5pPr marL="2711383" indent="-273044" defTabSz="609585" eaLnBrk="0" fontAlgn="base" hangingPunct="0">
              <a:spcBef>
                <a:spcPts val="533"/>
              </a:spcBef>
              <a:spcAft>
                <a:spcPct val="0"/>
              </a:spcAft>
              <a:buSzPct val="100000"/>
              <a:buChar char="»"/>
              <a:defRPr>
                <a:solidFill>
                  <a:srgbClr val="0F7CCB"/>
                </a:solidFill>
              </a:defRPr>
            </a:lvl5pPr>
            <a:lvl6pPr marL="3352716" indent="-304792" defTabSz="1219170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/>
            </a:lvl6pPr>
            <a:lvl7pPr marL="3962301" indent="-304792" defTabSz="1219170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/>
            </a:lvl7pPr>
            <a:lvl8pPr marL="4571886" indent="-304792" defTabSz="1219170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/>
            </a:lvl8pPr>
            <a:lvl9pPr marL="5181470" indent="-304792" defTabSz="1219170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/>
            </a:lvl9pPr>
          </a:lstStyle>
          <a:p>
            <a:r>
              <a:rPr lang="it-IT" dirty="0" err="1"/>
              <a:t>Pyramid’s</a:t>
            </a:r>
            <a:r>
              <a:rPr lang="it-IT" dirty="0"/>
              <a:t> Base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2224C95D-88C0-C060-EB88-7204D47BE932}"/>
              </a:ext>
            </a:extLst>
          </p:cNvPr>
          <p:cNvSpPr txBox="1"/>
          <p:nvPr/>
        </p:nvSpPr>
        <p:spPr>
          <a:xfrm>
            <a:off x="-1" y="5930289"/>
            <a:ext cx="945508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the base of the pyramid shows us the sensitivity of the collaborators towards safety</a:t>
            </a:r>
            <a:endParaRPr lang="it-IT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26420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F5C3C5-E995-3944-0209-AFD727F70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 descr="Shape 62">
            <a:extLst>
              <a:ext uri="{FF2B5EF4-FFF2-40B4-BE49-F238E27FC236}">
                <a16:creationId xmlns:a16="http://schemas.microsoft.com/office/drawing/2014/main" id="{1D0415C4-9643-3BE9-A4B6-ED2190358961}"/>
              </a:ext>
            </a:extLst>
          </p:cNvPr>
          <p:cNvSpPr txBox="1">
            <a:spLocks/>
          </p:cNvSpPr>
          <p:nvPr/>
        </p:nvSpPr>
        <p:spPr bwMode="auto">
          <a:xfrm>
            <a:off x="4219122" y="2710791"/>
            <a:ext cx="7871278" cy="1436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0959" tIns="60959" rIns="60959" bIns="60959"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defTabSz="609585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267" dirty="0">
                <a:solidFill>
                  <a:srgbClr val="FFFFFF"/>
                </a:solidFill>
                <a:latin typeface="Helvetica" panose="020B0604020202020204" pitchFamily="34" charset="0"/>
                <a:sym typeface="Helvetica" panose="020B0604020202020204" pitchFamily="34" charset="0"/>
              </a:rPr>
              <a:t>HOP (Human &amp; </a:t>
            </a:r>
            <a:r>
              <a:rPr lang="it-IT" altLang="it-IT" sz="4267" dirty="0" err="1">
                <a:solidFill>
                  <a:srgbClr val="FFFFFF"/>
                </a:solidFill>
                <a:latin typeface="Helvetica" panose="020B0604020202020204" pitchFamily="34" charset="0"/>
                <a:sym typeface="Helvetica" panose="020B0604020202020204" pitchFamily="34" charset="0"/>
              </a:rPr>
              <a:t>Organizational</a:t>
            </a:r>
            <a:r>
              <a:rPr lang="it-IT" altLang="it-IT" sz="4267" dirty="0">
                <a:solidFill>
                  <a:srgbClr val="FFFFFF"/>
                </a:solidFill>
                <a:latin typeface="Helvetica" panose="020B0604020202020204" pitchFamily="34" charset="0"/>
                <a:sym typeface="Helvetica" panose="020B0604020202020204" pitchFamily="34" charset="0"/>
              </a:rPr>
              <a:t> Performance)</a:t>
            </a:r>
          </a:p>
        </p:txBody>
      </p:sp>
    </p:spTree>
    <p:extLst>
      <p:ext uri="{BB962C8B-B14F-4D97-AF65-F5344CB8AC3E}">
        <p14:creationId xmlns:p14="http://schemas.microsoft.com/office/powerpoint/2010/main" val="635603135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 descr="Shape 75">
            <a:extLst>
              <a:ext uri="{FF2B5EF4-FFF2-40B4-BE49-F238E27FC236}">
                <a16:creationId xmlns:a16="http://schemas.microsoft.com/office/drawing/2014/main" id="{7C4BA891-F5C4-4FDE-8F2E-48AA9FF6EBFD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334434" y="275976"/>
            <a:ext cx="10452100" cy="482600"/>
          </a:xfrm>
        </p:spPr>
        <p:txBody>
          <a:bodyPr/>
          <a:lstStyle/>
          <a:p>
            <a:pPr defTabSz="590536" eaLnBrk="1"/>
            <a:r>
              <a:rPr lang="it-IT" altLang="it-IT"/>
              <a:t>Company history</a:t>
            </a:r>
          </a:p>
        </p:txBody>
      </p:sp>
      <p:cxnSp>
        <p:nvCxnSpPr>
          <p:cNvPr id="4" name="Connettore diritto 3">
            <a:extLst>
              <a:ext uri="{FF2B5EF4-FFF2-40B4-BE49-F238E27FC236}">
                <a16:creationId xmlns:a16="http://schemas.microsoft.com/office/drawing/2014/main" id="{9B824A22-2FCC-7FE0-9520-F7E2DD446290}"/>
              </a:ext>
            </a:extLst>
          </p:cNvPr>
          <p:cNvCxnSpPr>
            <a:cxnSpLocks/>
          </p:cNvCxnSpPr>
          <p:nvPr/>
        </p:nvCxnSpPr>
        <p:spPr bwMode="auto">
          <a:xfrm>
            <a:off x="292352" y="3822569"/>
            <a:ext cx="11618384" cy="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Ovale 4">
            <a:extLst>
              <a:ext uri="{FF2B5EF4-FFF2-40B4-BE49-F238E27FC236}">
                <a16:creationId xmlns:a16="http://schemas.microsoft.com/office/drawing/2014/main" id="{7903ADBF-3646-8C0A-7004-7F5A3B8C066F}"/>
              </a:ext>
            </a:extLst>
          </p:cNvPr>
          <p:cNvSpPr/>
          <p:nvPr/>
        </p:nvSpPr>
        <p:spPr bwMode="auto">
          <a:xfrm>
            <a:off x="293279" y="3468104"/>
            <a:ext cx="144016" cy="692465"/>
          </a:xfrm>
          <a:prstGeom prst="ellipse">
            <a:avLst/>
          </a:prstGeom>
          <a:solidFill>
            <a:srgbClr val="0090D4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0959" tIns="60959" rIns="60959" bIns="60959" numCol="1" rtlCol="0" anchor="ctr" anchorCtr="0" compatLnSpc="1">
            <a:prstTxWarp prst="textNoShape">
              <a:avLst/>
            </a:prstTxWarp>
            <a:spAutoFit/>
          </a:bodyPr>
          <a:lstStyle/>
          <a:p>
            <a:pPr defTabSz="609585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09584F1B-86D3-3F8C-F8F6-0A83F5D44AA8}"/>
              </a:ext>
            </a:extLst>
          </p:cNvPr>
          <p:cNvSpPr/>
          <p:nvPr/>
        </p:nvSpPr>
        <p:spPr bwMode="auto">
          <a:xfrm>
            <a:off x="773332" y="3468104"/>
            <a:ext cx="144016" cy="692465"/>
          </a:xfrm>
          <a:prstGeom prst="ellipse">
            <a:avLst/>
          </a:prstGeom>
          <a:solidFill>
            <a:srgbClr val="0090D4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0959" tIns="60959" rIns="60959" bIns="60959" numCol="1" rtlCol="0" anchor="ctr" anchorCtr="0" compatLnSpc="1">
            <a:prstTxWarp prst="textNoShape">
              <a:avLst/>
            </a:prstTxWarp>
            <a:spAutoFit/>
          </a:bodyPr>
          <a:lstStyle/>
          <a:p>
            <a:pPr defTabSz="609585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Ovale 6">
            <a:extLst>
              <a:ext uri="{FF2B5EF4-FFF2-40B4-BE49-F238E27FC236}">
                <a16:creationId xmlns:a16="http://schemas.microsoft.com/office/drawing/2014/main" id="{58DBA8CF-7323-1358-4E74-0500F55047FA}"/>
              </a:ext>
            </a:extLst>
          </p:cNvPr>
          <p:cNvSpPr/>
          <p:nvPr/>
        </p:nvSpPr>
        <p:spPr bwMode="auto">
          <a:xfrm>
            <a:off x="3625553" y="3468104"/>
            <a:ext cx="144016" cy="692465"/>
          </a:xfrm>
          <a:prstGeom prst="ellipse">
            <a:avLst/>
          </a:prstGeom>
          <a:solidFill>
            <a:srgbClr val="0090D4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0959" tIns="60959" rIns="60959" bIns="60959" numCol="1" rtlCol="0" anchor="ctr" anchorCtr="0" compatLnSpc="1">
            <a:prstTxWarp prst="textNoShape">
              <a:avLst/>
            </a:prstTxWarp>
            <a:spAutoFit/>
          </a:bodyPr>
          <a:lstStyle/>
          <a:p>
            <a:pPr defTabSz="609585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0" name="Ovale 9">
            <a:extLst>
              <a:ext uri="{FF2B5EF4-FFF2-40B4-BE49-F238E27FC236}">
                <a16:creationId xmlns:a16="http://schemas.microsoft.com/office/drawing/2014/main" id="{9C32AC42-167B-A9C4-327D-B75F5493846D}"/>
              </a:ext>
            </a:extLst>
          </p:cNvPr>
          <p:cNvSpPr/>
          <p:nvPr/>
        </p:nvSpPr>
        <p:spPr bwMode="auto">
          <a:xfrm>
            <a:off x="6627300" y="3454496"/>
            <a:ext cx="144016" cy="692465"/>
          </a:xfrm>
          <a:prstGeom prst="ellipse">
            <a:avLst/>
          </a:prstGeom>
          <a:solidFill>
            <a:srgbClr val="0090D4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0959" tIns="60959" rIns="60959" bIns="60959" numCol="1" rtlCol="0" anchor="ctr" anchorCtr="0" compatLnSpc="1">
            <a:prstTxWarp prst="textNoShape">
              <a:avLst/>
            </a:prstTxWarp>
            <a:spAutoFit/>
          </a:bodyPr>
          <a:lstStyle/>
          <a:p>
            <a:pPr defTabSz="609585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EE480A0C-4B13-EFDF-3780-EEF3F3E4254B}"/>
              </a:ext>
            </a:extLst>
          </p:cNvPr>
          <p:cNvSpPr/>
          <p:nvPr/>
        </p:nvSpPr>
        <p:spPr bwMode="auto">
          <a:xfrm>
            <a:off x="7092355" y="3476782"/>
            <a:ext cx="144016" cy="692465"/>
          </a:xfrm>
          <a:prstGeom prst="ellipse">
            <a:avLst/>
          </a:prstGeom>
          <a:solidFill>
            <a:srgbClr val="0090D4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0959" tIns="60959" rIns="60959" bIns="60959" numCol="1" rtlCol="0" anchor="ctr" anchorCtr="0" compatLnSpc="1">
            <a:prstTxWarp prst="textNoShape">
              <a:avLst/>
            </a:prstTxWarp>
            <a:spAutoFit/>
          </a:bodyPr>
          <a:lstStyle/>
          <a:p>
            <a:pPr defTabSz="609585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5B68A0C5-53B2-B27E-D741-0711883B2A1A}"/>
              </a:ext>
            </a:extLst>
          </p:cNvPr>
          <p:cNvCxnSpPr>
            <a:cxnSpLocks/>
            <a:stCxn id="6" idx="4"/>
          </p:cNvCxnSpPr>
          <p:nvPr/>
        </p:nvCxnSpPr>
        <p:spPr bwMode="auto">
          <a:xfrm>
            <a:off x="845340" y="4160569"/>
            <a:ext cx="0" cy="1852939"/>
          </a:xfrm>
          <a:prstGeom prst="line">
            <a:avLst/>
          </a:prstGeom>
          <a:ln w="19050" cap="flat" cmpd="sng" algn="ctr">
            <a:solidFill>
              <a:srgbClr val="0090D4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8" name="Connettore diritto 37">
            <a:extLst>
              <a:ext uri="{FF2B5EF4-FFF2-40B4-BE49-F238E27FC236}">
                <a16:creationId xmlns:a16="http://schemas.microsoft.com/office/drawing/2014/main" id="{E957715C-ACB7-91A9-F8AB-B94F4F23A2A9}"/>
              </a:ext>
            </a:extLst>
          </p:cNvPr>
          <p:cNvCxnSpPr>
            <a:cxnSpLocks/>
          </p:cNvCxnSpPr>
          <p:nvPr/>
        </p:nvCxnSpPr>
        <p:spPr bwMode="auto">
          <a:xfrm>
            <a:off x="3697561" y="3814337"/>
            <a:ext cx="0" cy="2312489"/>
          </a:xfrm>
          <a:prstGeom prst="line">
            <a:avLst/>
          </a:prstGeom>
          <a:ln w="19050" cap="flat" cmpd="sng" algn="ctr">
            <a:solidFill>
              <a:srgbClr val="0090D4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1" name="Connettore diritto 40">
            <a:extLst>
              <a:ext uri="{FF2B5EF4-FFF2-40B4-BE49-F238E27FC236}">
                <a16:creationId xmlns:a16="http://schemas.microsoft.com/office/drawing/2014/main" id="{5733CCCE-52E6-830F-2329-E3BBB2CF1A2E}"/>
              </a:ext>
            </a:extLst>
          </p:cNvPr>
          <p:cNvCxnSpPr>
            <a:cxnSpLocks/>
          </p:cNvCxnSpPr>
          <p:nvPr/>
        </p:nvCxnSpPr>
        <p:spPr bwMode="auto">
          <a:xfrm>
            <a:off x="350020" y="2189482"/>
            <a:ext cx="0" cy="1692525"/>
          </a:xfrm>
          <a:prstGeom prst="line">
            <a:avLst/>
          </a:prstGeom>
          <a:ln w="19050" cap="flat" cmpd="sng" algn="ctr">
            <a:solidFill>
              <a:srgbClr val="0090D4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2" name="Connettore diritto 41">
            <a:extLst>
              <a:ext uri="{FF2B5EF4-FFF2-40B4-BE49-F238E27FC236}">
                <a16:creationId xmlns:a16="http://schemas.microsoft.com/office/drawing/2014/main" id="{5B76823F-60E2-ECA5-D172-CBCA2EF90D8B}"/>
              </a:ext>
            </a:extLst>
          </p:cNvPr>
          <p:cNvCxnSpPr>
            <a:cxnSpLocks/>
          </p:cNvCxnSpPr>
          <p:nvPr/>
        </p:nvCxnSpPr>
        <p:spPr bwMode="auto">
          <a:xfrm>
            <a:off x="6699308" y="2357181"/>
            <a:ext cx="0" cy="1443547"/>
          </a:xfrm>
          <a:prstGeom prst="line">
            <a:avLst/>
          </a:prstGeom>
          <a:ln w="19050" cap="flat" cmpd="sng" algn="ctr">
            <a:solidFill>
              <a:srgbClr val="0090D4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4" name="Connettore diritto 43">
            <a:extLst>
              <a:ext uri="{FF2B5EF4-FFF2-40B4-BE49-F238E27FC236}">
                <a16:creationId xmlns:a16="http://schemas.microsoft.com/office/drawing/2014/main" id="{690CCB06-2E37-7A3C-84DE-B93CD1634E2D}"/>
              </a:ext>
            </a:extLst>
          </p:cNvPr>
          <p:cNvCxnSpPr>
            <a:cxnSpLocks/>
          </p:cNvCxnSpPr>
          <p:nvPr/>
        </p:nvCxnSpPr>
        <p:spPr bwMode="auto">
          <a:xfrm>
            <a:off x="7164363" y="3823012"/>
            <a:ext cx="0" cy="2014357"/>
          </a:xfrm>
          <a:prstGeom prst="line">
            <a:avLst/>
          </a:prstGeom>
          <a:ln w="19050" cap="flat" cmpd="sng" algn="ctr">
            <a:solidFill>
              <a:srgbClr val="0090D4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" name="TextBox 945">
            <a:extLst>
              <a:ext uri="{FF2B5EF4-FFF2-40B4-BE49-F238E27FC236}">
                <a16:creationId xmlns:a16="http://schemas.microsoft.com/office/drawing/2014/main" id="{83D99885-2B8E-7B22-567C-DD755DB8841D}"/>
              </a:ext>
            </a:extLst>
          </p:cNvPr>
          <p:cNvSpPr txBox="1"/>
          <p:nvPr/>
        </p:nvSpPr>
        <p:spPr>
          <a:xfrm>
            <a:off x="339504" y="1799359"/>
            <a:ext cx="851811" cy="379656"/>
          </a:xfrm>
          <a:prstGeom prst="rect">
            <a:avLst/>
          </a:prstGeom>
          <a:solidFill>
            <a:srgbClr val="0090D4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67" b="1">
                <a:solidFill>
                  <a:srgbClr val="FFFFFF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1905</a:t>
            </a:r>
          </a:p>
        </p:txBody>
      </p:sp>
      <p:sp>
        <p:nvSpPr>
          <p:cNvPr id="9" name="TextBox 946">
            <a:extLst>
              <a:ext uri="{FF2B5EF4-FFF2-40B4-BE49-F238E27FC236}">
                <a16:creationId xmlns:a16="http://schemas.microsoft.com/office/drawing/2014/main" id="{47620DEB-C336-5DAF-B535-146496D35FA2}"/>
              </a:ext>
            </a:extLst>
          </p:cNvPr>
          <p:cNvSpPr txBox="1"/>
          <p:nvPr/>
        </p:nvSpPr>
        <p:spPr>
          <a:xfrm>
            <a:off x="364756" y="2265971"/>
            <a:ext cx="1368155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67" dirty="0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Founded as </a:t>
            </a:r>
            <a:r>
              <a:rPr lang="en-US" sz="1067" b="1" dirty="0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Dayton</a:t>
            </a:r>
            <a:r>
              <a:rPr lang="en-US" sz="1067" dirty="0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 Rubber Manufacturing Co, Ohio</a:t>
            </a:r>
          </a:p>
        </p:txBody>
      </p:sp>
      <p:pic>
        <p:nvPicPr>
          <p:cNvPr id="11" name="Picture 3" descr="C:\Users\betsy.bernock\AppData\Local\Microsoft\Windows\Temporary Internet Files\Content.Outlook\T183UTDK\First building in Dayton (2).jpg">
            <a:extLst>
              <a:ext uri="{FF2B5EF4-FFF2-40B4-BE49-F238E27FC236}">
                <a16:creationId xmlns:a16="http://schemas.microsoft.com/office/drawing/2014/main" id="{2D67D0AC-6979-44B4-097A-B4F5E1A7683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0571" y="2986152"/>
            <a:ext cx="1295363" cy="726997"/>
          </a:xfrm>
          <a:prstGeom prst="rect">
            <a:avLst/>
          </a:prstGeom>
          <a:noFill/>
          <a:ln>
            <a:solidFill>
              <a:srgbClr val="FFFFFF">
                <a:lumMod val="7500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949">
            <a:extLst>
              <a:ext uri="{FF2B5EF4-FFF2-40B4-BE49-F238E27FC236}">
                <a16:creationId xmlns:a16="http://schemas.microsoft.com/office/drawing/2014/main" id="{26B54411-3C42-CCBA-7AEB-F8AE1C63C732}"/>
              </a:ext>
            </a:extLst>
          </p:cNvPr>
          <p:cNvSpPr txBox="1"/>
          <p:nvPr/>
        </p:nvSpPr>
        <p:spPr>
          <a:xfrm>
            <a:off x="836977" y="5210838"/>
            <a:ext cx="1377153" cy="584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67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Developed </a:t>
            </a:r>
            <a:r>
              <a:rPr lang="en-US" sz="1067" b="1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first</a:t>
            </a:r>
          </a:p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67" b="1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raw edge v-belts</a:t>
            </a:r>
          </a:p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67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for automobiles</a:t>
            </a:r>
          </a:p>
        </p:txBody>
      </p:sp>
      <p:pic>
        <p:nvPicPr>
          <p:cNvPr id="19" name="Picture 4" descr="C:\Users\betsy.bernock\AppData\Local\Microsoft\Windows\Temporary Internet Files\Content.Outlook\T183UTDK\Automotive Cog Belt (2).jpg">
            <a:extLst>
              <a:ext uri="{FF2B5EF4-FFF2-40B4-BE49-F238E27FC236}">
                <a16:creationId xmlns:a16="http://schemas.microsoft.com/office/drawing/2014/main" id="{776DDAE3-F30B-64C3-BEE8-A4AD561A3D6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63917" y="4432913"/>
            <a:ext cx="1183984" cy="780327"/>
          </a:xfrm>
          <a:prstGeom prst="rect">
            <a:avLst/>
          </a:prstGeom>
          <a:noFill/>
          <a:ln>
            <a:solidFill>
              <a:srgbClr val="FFFFFF">
                <a:lumMod val="7500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Ovale 20">
            <a:extLst>
              <a:ext uri="{FF2B5EF4-FFF2-40B4-BE49-F238E27FC236}">
                <a16:creationId xmlns:a16="http://schemas.microsoft.com/office/drawing/2014/main" id="{C3360A82-B007-FA89-C7DA-E1CB524B87EA}"/>
              </a:ext>
            </a:extLst>
          </p:cNvPr>
          <p:cNvSpPr/>
          <p:nvPr/>
        </p:nvSpPr>
        <p:spPr bwMode="auto">
          <a:xfrm>
            <a:off x="2030028" y="3468104"/>
            <a:ext cx="144016" cy="692465"/>
          </a:xfrm>
          <a:prstGeom prst="ellipse">
            <a:avLst/>
          </a:prstGeom>
          <a:solidFill>
            <a:srgbClr val="0090D4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0959" tIns="60959" rIns="60959" bIns="60959" numCol="1" rtlCol="0" anchor="ctr" anchorCtr="0" compatLnSpc="1">
            <a:prstTxWarp prst="textNoShape">
              <a:avLst/>
            </a:prstTxWarp>
            <a:spAutoFit/>
          </a:bodyPr>
          <a:lstStyle/>
          <a:p>
            <a:pPr defTabSz="609585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cxnSp>
        <p:nvCxnSpPr>
          <p:cNvPr id="22" name="Connettore diritto 21">
            <a:extLst>
              <a:ext uri="{FF2B5EF4-FFF2-40B4-BE49-F238E27FC236}">
                <a16:creationId xmlns:a16="http://schemas.microsoft.com/office/drawing/2014/main" id="{C4E1E9D4-E232-5CD1-4A8A-841EDF415F1A}"/>
              </a:ext>
            </a:extLst>
          </p:cNvPr>
          <p:cNvCxnSpPr>
            <a:cxnSpLocks/>
          </p:cNvCxnSpPr>
          <p:nvPr/>
        </p:nvCxnSpPr>
        <p:spPr bwMode="auto">
          <a:xfrm>
            <a:off x="2102036" y="1655888"/>
            <a:ext cx="0" cy="2086440"/>
          </a:xfrm>
          <a:prstGeom prst="line">
            <a:avLst/>
          </a:prstGeom>
          <a:ln w="19050" cap="flat" cmpd="sng" algn="ctr">
            <a:solidFill>
              <a:srgbClr val="0090D4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6" name="TextBox 16">
            <a:extLst>
              <a:ext uri="{FF2B5EF4-FFF2-40B4-BE49-F238E27FC236}">
                <a16:creationId xmlns:a16="http://schemas.microsoft.com/office/drawing/2014/main" id="{406F4C60-36F0-2C7B-A195-BDA19936B9DD}"/>
              </a:ext>
            </a:extLst>
          </p:cNvPr>
          <p:cNvSpPr txBox="1"/>
          <p:nvPr/>
        </p:nvSpPr>
        <p:spPr>
          <a:xfrm>
            <a:off x="2105134" y="1754996"/>
            <a:ext cx="1181591" cy="584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67" dirty="0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Company</a:t>
            </a:r>
          </a:p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67" dirty="0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incorporates as</a:t>
            </a:r>
          </a:p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67" b="1" dirty="0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Mark IV</a:t>
            </a:r>
          </a:p>
        </p:txBody>
      </p:sp>
      <p:pic>
        <p:nvPicPr>
          <p:cNvPr id="27" name="Immagine 51">
            <a:extLst>
              <a:ext uri="{FF2B5EF4-FFF2-40B4-BE49-F238E27FC236}">
                <a16:creationId xmlns:a16="http://schemas.microsoft.com/office/drawing/2014/main" id="{DBE58F1E-F64E-1417-2247-068C43C2D88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4045" y="2437823"/>
            <a:ext cx="1022839" cy="158579"/>
          </a:xfrm>
          <a:prstGeom prst="rect">
            <a:avLst/>
          </a:prstGeom>
        </p:spPr>
      </p:pic>
      <p:sp>
        <p:nvSpPr>
          <p:cNvPr id="30" name="TextBox 953">
            <a:extLst>
              <a:ext uri="{FF2B5EF4-FFF2-40B4-BE49-F238E27FC236}">
                <a16:creationId xmlns:a16="http://schemas.microsoft.com/office/drawing/2014/main" id="{1C34CE01-207B-FDE1-5DD3-88F1533F33E3}"/>
              </a:ext>
            </a:extLst>
          </p:cNvPr>
          <p:cNvSpPr txBox="1"/>
          <p:nvPr/>
        </p:nvSpPr>
        <p:spPr>
          <a:xfrm>
            <a:off x="3664416" y="5057670"/>
            <a:ext cx="1290141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67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Acquired </a:t>
            </a:r>
            <a:r>
              <a:rPr lang="en-US" sz="1067" b="1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Pirelli</a:t>
            </a:r>
          </a:p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67" b="1" err="1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Trasmissioni</a:t>
            </a:r>
            <a:endParaRPr lang="en-US" sz="1067" b="1">
              <a:solidFill>
                <a:srgbClr val="000000"/>
              </a:solidFill>
              <a:latin typeface="Helvetica Neue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67" b="1" err="1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Industriali</a:t>
            </a:r>
            <a:r>
              <a:rPr lang="en-US" sz="1067" b="1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  <a:r>
              <a:rPr lang="en-US" sz="1067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group</a:t>
            </a:r>
          </a:p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67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of companies</a:t>
            </a:r>
          </a:p>
        </p:txBody>
      </p:sp>
      <p:pic>
        <p:nvPicPr>
          <p:cNvPr id="32" name="Immagine 2">
            <a:extLst>
              <a:ext uri="{FF2B5EF4-FFF2-40B4-BE49-F238E27FC236}">
                <a16:creationId xmlns:a16="http://schemas.microsoft.com/office/drawing/2014/main" id="{36A3E715-9DA2-D72E-0405-54EEECF32F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254" y="4763560"/>
            <a:ext cx="1346305" cy="257395"/>
          </a:xfrm>
          <a:prstGeom prst="rect">
            <a:avLst/>
          </a:prstGeom>
        </p:spPr>
      </p:pic>
      <p:sp>
        <p:nvSpPr>
          <p:cNvPr id="33" name="TextBox 945">
            <a:extLst>
              <a:ext uri="{FF2B5EF4-FFF2-40B4-BE49-F238E27FC236}">
                <a16:creationId xmlns:a16="http://schemas.microsoft.com/office/drawing/2014/main" id="{BCEB3E8E-6B4B-9904-9504-2820747F7296}"/>
              </a:ext>
            </a:extLst>
          </p:cNvPr>
          <p:cNvSpPr txBox="1"/>
          <p:nvPr/>
        </p:nvSpPr>
        <p:spPr>
          <a:xfrm>
            <a:off x="827481" y="5817459"/>
            <a:ext cx="851811" cy="379656"/>
          </a:xfrm>
          <a:prstGeom prst="rect">
            <a:avLst/>
          </a:prstGeom>
          <a:solidFill>
            <a:srgbClr val="0090D4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67" b="1">
                <a:solidFill>
                  <a:srgbClr val="FFFFFF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1920</a:t>
            </a:r>
          </a:p>
        </p:txBody>
      </p:sp>
      <p:sp>
        <p:nvSpPr>
          <p:cNvPr id="35" name="TextBox 945">
            <a:extLst>
              <a:ext uri="{FF2B5EF4-FFF2-40B4-BE49-F238E27FC236}">
                <a16:creationId xmlns:a16="http://schemas.microsoft.com/office/drawing/2014/main" id="{15B4E523-F913-A523-38E3-87904CBF7571}"/>
              </a:ext>
            </a:extLst>
          </p:cNvPr>
          <p:cNvSpPr txBox="1"/>
          <p:nvPr/>
        </p:nvSpPr>
        <p:spPr>
          <a:xfrm>
            <a:off x="2087301" y="1295603"/>
            <a:ext cx="851811" cy="379656"/>
          </a:xfrm>
          <a:prstGeom prst="rect">
            <a:avLst/>
          </a:prstGeom>
          <a:solidFill>
            <a:srgbClr val="0090D4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67" b="1">
                <a:solidFill>
                  <a:srgbClr val="FFFFFF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1970</a:t>
            </a:r>
          </a:p>
        </p:txBody>
      </p:sp>
      <p:sp>
        <p:nvSpPr>
          <p:cNvPr id="37" name="TextBox 945">
            <a:extLst>
              <a:ext uri="{FF2B5EF4-FFF2-40B4-BE49-F238E27FC236}">
                <a16:creationId xmlns:a16="http://schemas.microsoft.com/office/drawing/2014/main" id="{84AE4DD5-AD34-DDD6-2D73-F5FB40E05624}"/>
              </a:ext>
            </a:extLst>
          </p:cNvPr>
          <p:cNvSpPr txBox="1"/>
          <p:nvPr/>
        </p:nvSpPr>
        <p:spPr>
          <a:xfrm>
            <a:off x="3689537" y="5810306"/>
            <a:ext cx="851811" cy="379656"/>
          </a:xfrm>
          <a:prstGeom prst="rect">
            <a:avLst/>
          </a:prstGeom>
          <a:solidFill>
            <a:srgbClr val="0090D4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67" b="1">
                <a:solidFill>
                  <a:srgbClr val="FFFFFF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1993</a:t>
            </a:r>
          </a:p>
        </p:txBody>
      </p:sp>
      <p:sp>
        <p:nvSpPr>
          <p:cNvPr id="43" name="Ovale 42">
            <a:extLst>
              <a:ext uri="{FF2B5EF4-FFF2-40B4-BE49-F238E27FC236}">
                <a16:creationId xmlns:a16="http://schemas.microsoft.com/office/drawing/2014/main" id="{6EAB4EF7-2615-725F-ADBA-123D73F675ED}"/>
              </a:ext>
            </a:extLst>
          </p:cNvPr>
          <p:cNvSpPr/>
          <p:nvPr/>
        </p:nvSpPr>
        <p:spPr bwMode="auto">
          <a:xfrm>
            <a:off x="3817575" y="3468104"/>
            <a:ext cx="144016" cy="692465"/>
          </a:xfrm>
          <a:prstGeom prst="ellipse">
            <a:avLst/>
          </a:prstGeom>
          <a:solidFill>
            <a:srgbClr val="0090D4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0959" tIns="60959" rIns="60959" bIns="60959" numCol="1" rtlCol="0" anchor="ctr" anchorCtr="0" compatLnSpc="1">
            <a:prstTxWarp prst="textNoShape">
              <a:avLst/>
            </a:prstTxWarp>
            <a:spAutoFit/>
          </a:bodyPr>
          <a:lstStyle/>
          <a:p>
            <a:pPr defTabSz="609585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cxnSp>
        <p:nvCxnSpPr>
          <p:cNvPr id="45" name="Connettore diritto 44">
            <a:extLst>
              <a:ext uri="{FF2B5EF4-FFF2-40B4-BE49-F238E27FC236}">
                <a16:creationId xmlns:a16="http://schemas.microsoft.com/office/drawing/2014/main" id="{CA3B3E21-59D0-D615-15FE-1909C578B67A}"/>
              </a:ext>
            </a:extLst>
          </p:cNvPr>
          <p:cNvCxnSpPr>
            <a:cxnSpLocks/>
          </p:cNvCxnSpPr>
          <p:nvPr/>
        </p:nvCxnSpPr>
        <p:spPr bwMode="auto">
          <a:xfrm>
            <a:off x="3889583" y="2370549"/>
            <a:ext cx="0" cy="1371780"/>
          </a:xfrm>
          <a:prstGeom prst="line">
            <a:avLst/>
          </a:prstGeom>
          <a:ln w="19050" cap="flat" cmpd="sng" algn="ctr">
            <a:solidFill>
              <a:srgbClr val="0090D4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55" name="TextBox 26">
            <a:extLst>
              <a:ext uri="{FF2B5EF4-FFF2-40B4-BE49-F238E27FC236}">
                <a16:creationId xmlns:a16="http://schemas.microsoft.com/office/drawing/2014/main" id="{5C6E262E-A5E2-AD3F-E418-2F8C7E255DA0}"/>
              </a:ext>
            </a:extLst>
          </p:cNvPr>
          <p:cNvSpPr txBox="1"/>
          <p:nvPr/>
        </p:nvSpPr>
        <p:spPr>
          <a:xfrm>
            <a:off x="3866526" y="2407606"/>
            <a:ext cx="1327033" cy="584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67" b="1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BC Partners</a:t>
            </a:r>
          </a:p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67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acquires Mark IV</a:t>
            </a:r>
          </a:p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67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for $2 billion</a:t>
            </a:r>
          </a:p>
        </p:txBody>
      </p:sp>
      <p:pic>
        <p:nvPicPr>
          <p:cNvPr id="56" name="Immagine 56">
            <a:extLst>
              <a:ext uri="{FF2B5EF4-FFF2-40B4-BE49-F238E27FC236}">
                <a16:creationId xmlns:a16="http://schemas.microsoft.com/office/drawing/2014/main" id="{D8C20BBC-2A03-274C-AF83-268CF8327CE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47701" y="2952419"/>
            <a:ext cx="1398128" cy="737788"/>
          </a:xfrm>
          <a:prstGeom prst="rect">
            <a:avLst/>
          </a:prstGeom>
        </p:spPr>
      </p:pic>
      <p:sp>
        <p:nvSpPr>
          <p:cNvPr id="57" name="TextBox 945">
            <a:extLst>
              <a:ext uri="{FF2B5EF4-FFF2-40B4-BE49-F238E27FC236}">
                <a16:creationId xmlns:a16="http://schemas.microsoft.com/office/drawing/2014/main" id="{3BC3935C-E4BD-B4EC-ADF2-63FF68B4A5A5}"/>
              </a:ext>
            </a:extLst>
          </p:cNvPr>
          <p:cNvSpPr txBox="1"/>
          <p:nvPr/>
        </p:nvSpPr>
        <p:spPr>
          <a:xfrm>
            <a:off x="3870745" y="1984298"/>
            <a:ext cx="851811" cy="379656"/>
          </a:xfrm>
          <a:prstGeom prst="rect">
            <a:avLst/>
          </a:prstGeom>
          <a:solidFill>
            <a:srgbClr val="0090D4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67" b="1">
                <a:solidFill>
                  <a:srgbClr val="FFFFFF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2000</a:t>
            </a:r>
          </a:p>
        </p:txBody>
      </p:sp>
      <p:sp>
        <p:nvSpPr>
          <p:cNvPr id="60" name="TextBox 30">
            <a:extLst>
              <a:ext uri="{FF2B5EF4-FFF2-40B4-BE49-F238E27FC236}">
                <a16:creationId xmlns:a16="http://schemas.microsoft.com/office/drawing/2014/main" id="{74AA5C43-803A-70AF-0922-90614A6030B1}"/>
              </a:ext>
            </a:extLst>
          </p:cNvPr>
          <p:cNvSpPr txBox="1"/>
          <p:nvPr/>
        </p:nvSpPr>
        <p:spPr>
          <a:xfrm>
            <a:off x="5548080" y="3835989"/>
            <a:ext cx="1465019" cy="1241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67" b="1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Mark IV </a:t>
            </a:r>
            <a:r>
              <a:rPr lang="en-US" sz="1067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enters into restructuring and begins business unit consolidation process to focus on power transmission systems</a:t>
            </a:r>
          </a:p>
        </p:txBody>
      </p:sp>
      <p:sp>
        <p:nvSpPr>
          <p:cNvPr id="61" name="Ovale 60">
            <a:extLst>
              <a:ext uri="{FF2B5EF4-FFF2-40B4-BE49-F238E27FC236}">
                <a16:creationId xmlns:a16="http://schemas.microsoft.com/office/drawing/2014/main" id="{14791312-1573-EECA-619A-A968F3ED1EFB}"/>
              </a:ext>
            </a:extLst>
          </p:cNvPr>
          <p:cNvSpPr/>
          <p:nvPr/>
        </p:nvSpPr>
        <p:spPr bwMode="auto">
          <a:xfrm>
            <a:off x="5519936" y="3468104"/>
            <a:ext cx="144016" cy="692465"/>
          </a:xfrm>
          <a:prstGeom prst="ellipse">
            <a:avLst/>
          </a:prstGeom>
          <a:solidFill>
            <a:srgbClr val="0090D4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0959" tIns="60959" rIns="60959" bIns="60959" numCol="1" rtlCol="0" anchor="ctr" anchorCtr="0" compatLnSpc="1">
            <a:prstTxWarp prst="textNoShape">
              <a:avLst/>
            </a:prstTxWarp>
            <a:spAutoFit/>
          </a:bodyPr>
          <a:lstStyle/>
          <a:p>
            <a:pPr defTabSz="609585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cxnSp>
        <p:nvCxnSpPr>
          <p:cNvPr id="62" name="Connettore diritto 61">
            <a:extLst>
              <a:ext uri="{FF2B5EF4-FFF2-40B4-BE49-F238E27FC236}">
                <a16:creationId xmlns:a16="http://schemas.microsoft.com/office/drawing/2014/main" id="{C30A1302-D67F-1E35-BB62-A33BEE6FCC66}"/>
              </a:ext>
            </a:extLst>
          </p:cNvPr>
          <p:cNvCxnSpPr>
            <a:cxnSpLocks/>
          </p:cNvCxnSpPr>
          <p:nvPr/>
        </p:nvCxnSpPr>
        <p:spPr bwMode="auto">
          <a:xfrm>
            <a:off x="5591944" y="3814337"/>
            <a:ext cx="0" cy="1362577"/>
          </a:xfrm>
          <a:prstGeom prst="line">
            <a:avLst/>
          </a:prstGeom>
          <a:ln w="19050" cap="flat" cmpd="sng" algn="ctr">
            <a:solidFill>
              <a:srgbClr val="0090D4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192" name="TextBox 945">
            <a:extLst>
              <a:ext uri="{FF2B5EF4-FFF2-40B4-BE49-F238E27FC236}">
                <a16:creationId xmlns:a16="http://schemas.microsoft.com/office/drawing/2014/main" id="{C429B778-F5E4-0391-2878-EF3FCE0F02E3}"/>
              </a:ext>
            </a:extLst>
          </p:cNvPr>
          <p:cNvSpPr txBox="1"/>
          <p:nvPr/>
        </p:nvSpPr>
        <p:spPr>
          <a:xfrm>
            <a:off x="5594315" y="5073153"/>
            <a:ext cx="851811" cy="379656"/>
          </a:xfrm>
          <a:prstGeom prst="rect">
            <a:avLst/>
          </a:prstGeom>
          <a:solidFill>
            <a:srgbClr val="0090D4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67" b="1">
                <a:solidFill>
                  <a:srgbClr val="FFFFFF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2009</a:t>
            </a:r>
          </a:p>
        </p:txBody>
      </p:sp>
      <p:sp>
        <p:nvSpPr>
          <p:cNvPr id="8195" name="TextBox 945">
            <a:extLst>
              <a:ext uri="{FF2B5EF4-FFF2-40B4-BE49-F238E27FC236}">
                <a16:creationId xmlns:a16="http://schemas.microsoft.com/office/drawing/2014/main" id="{35B2FEBE-8352-E103-B8EC-657B9803BE4C}"/>
              </a:ext>
            </a:extLst>
          </p:cNvPr>
          <p:cNvSpPr txBox="1"/>
          <p:nvPr/>
        </p:nvSpPr>
        <p:spPr>
          <a:xfrm>
            <a:off x="6690817" y="1984298"/>
            <a:ext cx="851811" cy="379656"/>
          </a:xfrm>
          <a:prstGeom prst="rect">
            <a:avLst/>
          </a:prstGeom>
          <a:solidFill>
            <a:srgbClr val="0090D4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67" b="1">
                <a:solidFill>
                  <a:srgbClr val="FFFFFF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2011</a:t>
            </a:r>
          </a:p>
        </p:txBody>
      </p:sp>
      <p:sp>
        <p:nvSpPr>
          <p:cNvPr id="8196" name="TextBox 33">
            <a:extLst>
              <a:ext uri="{FF2B5EF4-FFF2-40B4-BE49-F238E27FC236}">
                <a16:creationId xmlns:a16="http://schemas.microsoft.com/office/drawing/2014/main" id="{EC7D7102-C967-7FEE-493B-D34E1AB2F409}"/>
              </a:ext>
            </a:extLst>
          </p:cNvPr>
          <p:cNvSpPr txBox="1"/>
          <p:nvPr/>
        </p:nvSpPr>
        <p:spPr>
          <a:xfrm>
            <a:off x="6751994" y="2467630"/>
            <a:ext cx="1456241" cy="954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67" dirty="0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Dayco divests air</a:t>
            </a:r>
          </a:p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67" dirty="0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intake and engine</a:t>
            </a:r>
          </a:p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67" dirty="0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cooling systems</a:t>
            </a:r>
          </a:p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67" dirty="0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business to</a:t>
            </a:r>
          </a:p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67" b="1" dirty="0" err="1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Sogefi</a:t>
            </a:r>
            <a:r>
              <a:rPr lang="en-US" sz="1067" b="1" dirty="0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 S.p.A</a:t>
            </a:r>
            <a:r>
              <a:rPr lang="en-US" sz="1333" b="1" dirty="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Calibri" panose="020F0502020204030204" pitchFamily="34" charset="0"/>
              </a:rPr>
              <a:t>.</a:t>
            </a:r>
          </a:p>
        </p:txBody>
      </p:sp>
      <p:pic>
        <p:nvPicPr>
          <p:cNvPr id="8197" name="Picture 2" descr="Sogefi - Ultime notizie su Sogefi - Argomenti del Sole 24 Ore">
            <a:extLst>
              <a:ext uri="{FF2B5EF4-FFF2-40B4-BE49-F238E27FC236}">
                <a16:creationId xmlns:a16="http://schemas.microsoft.com/office/drawing/2014/main" id="{C7E0E821-04BA-F2C6-0A08-55594FF2B7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90397" y="3476225"/>
            <a:ext cx="1161315" cy="280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9" name="TextBox 38">
            <a:extLst>
              <a:ext uri="{FF2B5EF4-FFF2-40B4-BE49-F238E27FC236}">
                <a16:creationId xmlns:a16="http://schemas.microsoft.com/office/drawing/2014/main" id="{D28B7286-266A-2E19-44EB-159ACC3024A5}"/>
              </a:ext>
            </a:extLst>
          </p:cNvPr>
          <p:cNvSpPr txBox="1"/>
          <p:nvPr/>
        </p:nvSpPr>
        <p:spPr>
          <a:xfrm>
            <a:off x="7159304" y="4864126"/>
            <a:ext cx="1040081" cy="913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67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Legal entity names</a:t>
            </a:r>
          </a:p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67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changed from Mark</a:t>
            </a:r>
          </a:p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67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IV to </a:t>
            </a:r>
            <a:r>
              <a:rPr lang="en-US" sz="1067" b="1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Dayco</a:t>
            </a:r>
          </a:p>
        </p:txBody>
      </p:sp>
      <p:pic>
        <p:nvPicPr>
          <p:cNvPr id="8200" name="Immagine 62" descr="Immagine che contiene oggetto, orologio, metro&#10;&#10;Descrizione generata automaticamente">
            <a:extLst>
              <a:ext uri="{FF2B5EF4-FFF2-40B4-BE49-F238E27FC236}">
                <a16:creationId xmlns:a16="http://schemas.microsoft.com/office/drawing/2014/main" id="{6876BC09-92A9-730A-4A2A-BBC9788F59D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12600" y="4677583"/>
            <a:ext cx="1113824" cy="189944"/>
          </a:xfrm>
          <a:prstGeom prst="rect">
            <a:avLst/>
          </a:prstGeom>
        </p:spPr>
      </p:pic>
      <p:sp>
        <p:nvSpPr>
          <p:cNvPr id="8203" name="TextBox 945">
            <a:extLst>
              <a:ext uri="{FF2B5EF4-FFF2-40B4-BE49-F238E27FC236}">
                <a16:creationId xmlns:a16="http://schemas.microsoft.com/office/drawing/2014/main" id="{CAC25F0C-B565-1932-3619-E277E641FA4C}"/>
              </a:ext>
            </a:extLst>
          </p:cNvPr>
          <p:cNvSpPr txBox="1"/>
          <p:nvPr/>
        </p:nvSpPr>
        <p:spPr>
          <a:xfrm>
            <a:off x="7164361" y="5808323"/>
            <a:ext cx="851811" cy="379656"/>
          </a:xfrm>
          <a:prstGeom prst="rect">
            <a:avLst/>
          </a:prstGeom>
          <a:solidFill>
            <a:srgbClr val="0090D4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67" b="1">
                <a:solidFill>
                  <a:srgbClr val="FFFFFF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2013</a:t>
            </a:r>
          </a:p>
        </p:txBody>
      </p:sp>
      <p:sp>
        <p:nvSpPr>
          <p:cNvPr id="8207" name="Ovale 8206">
            <a:extLst>
              <a:ext uri="{FF2B5EF4-FFF2-40B4-BE49-F238E27FC236}">
                <a16:creationId xmlns:a16="http://schemas.microsoft.com/office/drawing/2014/main" id="{39A71681-6C5C-1104-383F-0A98D885D19B}"/>
              </a:ext>
            </a:extLst>
          </p:cNvPr>
          <p:cNvSpPr/>
          <p:nvPr/>
        </p:nvSpPr>
        <p:spPr bwMode="auto">
          <a:xfrm>
            <a:off x="5327915" y="3463767"/>
            <a:ext cx="144016" cy="692465"/>
          </a:xfrm>
          <a:prstGeom prst="ellipse">
            <a:avLst/>
          </a:prstGeom>
          <a:solidFill>
            <a:srgbClr val="0090D4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0959" tIns="60959" rIns="60959" bIns="60959" numCol="1" rtlCol="0" anchor="ctr" anchorCtr="0" compatLnSpc="1">
            <a:prstTxWarp prst="textNoShape">
              <a:avLst/>
            </a:prstTxWarp>
            <a:spAutoFit/>
          </a:bodyPr>
          <a:lstStyle/>
          <a:p>
            <a:pPr defTabSz="609585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cxnSp>
        <p:nvCxnSpPr>
          <p:cNvPr id="8208" name="Connettore diritto 8207">
            <a:extLst>
              <a:ext uri="{FF2B5EF4-FFF2-40B4-BE49-F238E27FC236}">
                <a16:creationId xmlns:a16="http://schemas.microsoft.com/office/drawing/2014/main" id="{B285B3E8-4EF7-9D27-B2B7-F0E80A13A204}"/>
              </a:ext>
            </a:extLst>
          </p:cNvPr>
          <p:cNvCxnSpPr>
            <a:cxnSpLocks/>
          </p:cNvCxnSpPr>
          <p:nvPr/>
        </p:nvCxnSpPr>
        <p:spPr bwMode="auto">
          <a:xfrm>
            <a:off x="5384505" y="1705972"/>
            <a:ext cx="0" cy="2032019"/>
          </a:xfrm>
          <a:prstGeom prst="line">
            <a:avLst/>
          </a:prstGeom>
          <a:ln w="19050" cap="flat" cmpd="sng" algn="ctr">
            <a:solidFill>
              <a:srgbClr val="0090D4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210" name="TextBox 945">
            <a:extLst>
              <a:ext uri="{FF2B5EF4-FFF2-40B4-BE49-F238E27FC236}">
                <a16:creationId xmlns:a16="http://schemas.microsoft.com/office/drawing/2014/main" id="{DDBDE844-9299-857A-4A8B-BA8A8743B8A1}"/>
              </a:ext>
            </a:extLst>
          </p:cNvPr>
          <p:cNvSpPr txBox="1"/>
          <p:nvPr/>
        </p:nvSpPr>
        <p:spPr>
          <a:xfrm>
            <a:off x="5375920" y="1303759"/>
            <a:ext cx="851811" cy="379656"/>
          </a:xfrm>
          <a:prstGeom prst="rect">
            <a:avLst/>
          </a:prstGeom>
          <a:solidFill>
            <a:srgbClr val="0090D4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67" b="1">
                <a:solidFill>
                  <a:srgbClr val="FFFFFF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2007</a:t>
            </a:r>
          </a:p>
        </p:txBody>
      </p:sp>
      <p:sp>
        <p:nvSpPr>
          <p:cNvPr id="8211" name="TextBox 26">
            <a:extLst>
              <a:ext uri="{FF2B5EF4-FFF2-40B4-BE49-F238E27FC236}">
                <a16:creationId xmlns:a16="http://schemas.microsoft.com/office/drawing/2014/main" id="{09F39C98-0658-E441-3CD8-015272303009}"/>
              </a:ext>
            </a:extLst>
          </p:cNvPr>
          <p:cNvSpPr txBox="1"/>
          <p:nvPr/>
        </p:nvSpPr>
        <p:spPr>
          <a:xfrm>
            <a:off x="5381626" y="1709329"/>
            <a:ext cx="1327033" cy="584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67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Development of the 1st timing belt in Oil System</a:t>
            </a:r>
          </a:p>
        </p:txBody>
      </p:sp>
      <p:pic>
        <p:nvPicPr>
          <p:cNvPr id="8213" name="Immagine 8212" descr="Immagine che contiene metallo&#10;&#10;Descrizione generata automaticamente">
            <a:extLst>
              <a:ext uri="{FF2B5EF4-FFF2-40B4-BE49-F238E27FC236}">
                <a16:creationId xmlns:a16="http://schemas.microsoft.com/office/drawing/2014/main" id="{FE893337-E499-D709-75BA-E661816D5AF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55986" y="2357182"/>
            <a:ext cx="999197" cy="381897"/>
          </a:xfrm>
          <a:prstGeom prst="rect">
            <a:avLst/>
          </a:prstGeom>
        </p:spPr>
      </p:pic>
      <p:sp>
        <p:nvSpPr>
          <p:cNvPr id="8214" name="Ovale 8213">
            <a:extLst>
              <a:ext uri="{FF2B5EF4-FFF2-40B4-BE49-F238E27FC236}">
                <a16:creationId xmlns:a16="http://schemas.microsoft.com/office/drawing/2014/main" id="{91F29EB5-4168-D590-7426-FDA42670BD36}"/>
              </a:ext>
            </a:extLst>
          </p:cNvPr>
          <p:cNvSpPr/>
          <p:nvPr/>
        </p:nvSpPr>
        <p:spPr bwMode="auto">
          <a:xfrm>
            <a:off x="2552045" y="3468104"/>
            <a:ext cx="144016" cy="692465"/>
          </a:xfrm>
          <a:prstGeom prst="ellipse">
            <a:avLst/>
          </a:prstGeom>
          <a:solidFill>
            <a:srgbClr val="0090D4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0959" tIns="60959" rIns="60959" bIns="60959" numCol="1" rtlCol="0" anchor="ctr" anchorCtr="0" compatLnSpc="1">
            <a:prstTxWarp prst="textNoShape">
              <a:avLst/>
            </a:prstTxWarp>
            <a:spAutoFit/>
          </a:bodyPr>
          <a:lstStyle/>
          <a:p>
            <a:pPr defTabSz="609585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cxnSp>
        <p:nvCxnSpPr>
          <p:cNvPr id="8215" name="Connettore diritto 8214">
            <a:extLst>
              <a:ext uri="{FF2B5EF4-FFF2-40B4-BE49-F238E27FC236}">
                <a16:creationId xmlns:a16="http://schemas.microsoft.com/office/drawing/2014/main" id="{C3993AA7-146C-5048-B8C7-E74AF030BCEB}"/>
              </a:ext>
            </a:extLst>
          </p:cNvPr>
          <p:cNvCxnSpPr>
            <a:cxnSpLocks/>
            <a:endCxn id="8217" idx="1"/>
          </p:cNvCxnSpPr>
          <p:nvPr/>
        </p:nvCxnSpPr>
        <p:spPr bwMode="auto">
          <a:xfrm flipH="1">
            <a:off x="2609116" y="3814337"/>
            <a:ext cx="14938" cy="1448644"/>
          </a:xfrm>
          <a:prstGeom prst="line">
            <a:avLst/>
          </a:prstGeom>
          <a:ln w="19050" cap="flat" cmpd="sng" algn="ctr">
            <a:solidFill>
              <a:srgbClr val="0090D4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217" name="TextBox 945">
            <a:extLst>
              <a:ext uri="{FF2B5EF4-FFF2-40B4-BE49-F238E27FC236}">
                <a16:creationId xmlns:a16="http://schemas.microsoft.com/office/drawing/2014/main" id="{790BBA28-8DD0-12DF-8FB6-8BBDBC141F83}"/>
              </a:ext>
            </a:extLst>
          </p:cNvPr>
          <p:cNvSpPr txBox="1"/>
          <p:nvPr/>
        </p:nvSpPr>
        <p:spPr>
          <a:xfrm>
            <a:off x="2609116" y="5073153"/>
            <a:ext cx="937433" cy="379656"/>
          </a:xfrm>
          <a:prstGeom prst="rect">
            <a:avLst/>
          </a:prstGeom>
          <a:solidFill>
            <a:srgbClr val="0090D4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67" b="1">
                <a:solidFill>
                  <a:srgbClr val="FFFFFF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1970s</a:t>
            </a:r>
          </a:p>
        </p:txBody>
      </p:sp>
      <p:sp>
        <p:nvSpPr>
          <p:cNvPr id="8218" name="TextBox 26">
            <a:extLst>
              <a:ext uri="{FF2B5EF4-FFF2-40B4-BE49-F238E27FC236}">
                <a16:creationId xmlns:a16="http://schemas.microsoft.com/office/drawing/2014/main" id="{327CE54D-2B5A-474F-C533-A9E6BEB0E803}"/>
              </a:ext>
            </a:extLst>
          </p:cNvPr>
          <p:cNvSpPr txBox="1"/>
          <p:nvPr/>
        </p:nvSpPr>
        <p:spPr>
          <a:xfrm>
            <a:off x="2612006" y="3895084"/>
            <a:ext cx="965543" cy="584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67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Introducing the 1</a:t>
            </a:r>
            <a:r>
              <a:rPr lang="en-US" sz="1067" baseline="30000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st</a:t>
            </a:r>
            <a:r>
              <a:rPr lang="en-US" sz="1067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  <a:r>
              <a:rPr lang="en-US" sz="1067" b="1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Poly-V Belt</a:t>
            </a:r>
          </a:p>
        </p:txBody>
      </p:sp>
      <p:pic>
        <p:nvPicPr>
          <p:cNvPr id="8220" name="Immagine 8219">
            <a:extLst>
              <a:ext uri="{FF2B5EF4-FFF2-40B4-BE49-F238E27FC236}">
                <a16:creationId xmlns:a16="http://schemas.microsoft.com/office/drawing/2014/main" id="{29F122CA-5DE0-6C4C-F6F6-B82ECAC78CB2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77707" y="4622866"/>
            <a:ext cx="767301" cy="376012"/>
          </a:xfrm>
          <a:prstGeom prst="rect">
            <a:avLst/>
          </a:prstGeom>
        </p:spPr>
      </p:pic>
      <p:sp>
        <p:nvSpPr>
          <p:cNvPr id="8222" name="TextBox 53">
            <a:extLst>
              <a:ext uri="{FF2B5EF4-FFF2-40B4-BE49-F238E27FC236}">
                <a16:creationId xmlns:a16="http://schemas.microsoft.com/office/drawing/2014/main" id="{0C1F691A-793E-954C-87F9-0C9B4BB0E58E}"/>
              </a:ext>
            </a:extLst>
          </p:cNvPr>
          <p:cNvSpPr txBox="1"/>
          <p:nvPr/>
        </p:nvSpPr>
        <p:spPr>
          <a:xfrm>
            <a:off x="8266144" y="3834386"/>
            <a:ext cx="1620803" cy="913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67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Dayco entered into a definitive agreement to be acquired by </a:t>
            </a:r>
            <a:r>
              <a:rPr lang="en-US" sz="1067" b="1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Hidden Harbor Capital Partners</a:t>
            </a:r>
          </a:p>
        </p:txBody>
      </p:sp>
      <p:pic>
        <p:nvPicPr>
          <p:cNvPr id="8223" name="Picture 2" descr="Hidden Harbor Capital Closes $265+ Million Debut Fund | Business Wire">
            <a:extLst>
              <a:ext uri="{FF2B5EF4-FFF2-40B4-BE49-F238E27FC236}">
                <a16:creationId xmlns:a16="http://schemas.microsoft.com/office/drawing/2014/main" id="{9AFC97D8-A5BB-9F7D-DC68-02E437A1E5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292000" y="4694064"/>
            <a:ext cx="1524269" cy="472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24" name="Ovale 8223">
            <a:extLst>
              <a:ext uri="{FF2B5EF4-FFF2-40B4-BE49-F238E27FC236}">
                <a16:creationId xmlns:a16="http://schemas.microsoft.com/office/drawing/2014/main" id="{C2F2A189-E753-4993-DD0F-068291893E4F}"/>
              </a:ext>
            </a:extLst>
          </p:cNvPr>
          <p:cNvSpPr/>
          <p:nvPr/>
        </p:nvSpPr>
        <p:spPr bwMode="auto">
          <a:xfrm>
            <a:off x="8208235" y="3489756"/>
            <a:ext cx="144016" cy="692465"/>
          </a:xfrm>
          <a:prstGeom prst="ellipse">
            <a:avLst/>
          </a:prstGeom>
          <a:solidFill>
            <a:srgbClr val="0090D4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0959" tIns="60959" rIns="60959" bIns="60959" numCol="1" rtlCol="0" anchor="ctr" anchorCtr="0" compatLnSpc="1">
            <a:prstTxWarp prst="textNoShape">
              <a:avLst/>
            </a:prstTxWarp>
            <a:spAutoFit/>
          </a:bodyPr>
          <a:lstStyle/>
          <a:p>
            <a:pPr defTabSz="609585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cxnSp>
        <p:nvCxnSpPr>
          <p:cNvPr id="8225" name="Connettore diritto 8224">
            <a:extLst>
              <a:ext uri="{FF2B5EF4-FFF2-40B4-BE49-F238E27FC236}">
                <a16:creationId xmlns:a16="http://schemas.microsoft.com/office/drawing/2014/main" id="{5A34D748-1647-8683-EA0D-841B13F905D2}"/>
              </a:ext>
            </a:extLst>
          </p:cNvPr>
          <p:cNvCxnSpPr>
            <a:cxnSpLocks/>
          </p:cNvCxnSpPr>
          <p:nvPr/>
        </p:nvCxnSpPr>
        <p:spPr bwMode="auto">
          <a:xfrm flipV="1">
            <a:off x="8261996" y="3909976"/>
            <a:ext cx="0" cy="1426075"/>
          </a:xfrm>
          <a:prstGeom prst="line">
            <a:avLst/>
          </a:prstGeom>
          <a:ln w="19050" cap="flat" cmpd="sng" algn="ctr">
            <a:solidFill>
              <a:srgbClr val="0090D4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226" name="TextBox 945">
            <a:extLst>
              <a:ext uri="{FF2B5EF4-FFF2-40B4-BE49-F238E27FC236}">
                <a16:creationId xmlns:a16="http://schemas.microsoft.com/office/drawing/2014/main" id="{9325009C-B5CF-7B38-E28F-A97C201B6157}"/>
              </a:ext>
            </a:extLst>
          </p:cNvPr>
          <p:cNvSpPr txBox="1"/>
          <p:nvPr/>
        </p:nvSpPr>
        <p:spPr>
          <a:xfrm>
            <a:off x="8253411" y="5130866"/>
            <a:ext cx="851811" cy="379656"/>
          </a:xfrm>
          <a:prstGeom prst="rect">
            <a:avLst/>
          </a:prstGeom>
          <a:solidFill>
            <a:srgbClr val="0090D4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67" b="1">
                <a:solidFill>
                  <a:srgbClr val="FFFFFF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2022</a:t>
            </a:r>
          </a:p>
        </p:txBody>
      </p:sp>
      <p:sp>
        <p:nvSpPr>
          <p:cNvPr id="8228" name="TextBox 53">
            <a:extLst>
              <a:ext uri="{FF2B5EF4-FFF2-40B4-BE49-F238E27FC236}">
                <a16:creationId xmlns:a16="http://schemas.microsoft.com/office/drawing/2014/main" id="{FFC64AD8-A2EC-22A8-3460-E044B85BA286}"/>
              </a:ext>
            </a:extLst>
          </p:cNvPr>
          <p:cNvSpPr txBox="1"/>
          <p:nvPr/>
        </p:nvSpPr>
        <p:spPr>
          <a:xfrm>
            <a:off x="9881181" y="2511893"/>
            <a:ext cx="1303384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67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Dayco</a:t>
            </a:r>
          </a:p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67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names </a:t>
            </a:r>
            <a:r>
              <a:rPr lang="en-US" sz="1067" b="1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Craig Frohock</a:t>
            </a:r>
          </a:p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67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CEO</a:t>
            </a:r>
          </a:p>
        </p:txBody>
      </p:sp>
      <p:sp>
        <p:nvSpPr>
          <p:cNvPr id="8229" name="Ovale 8228">
            <a:extLst>
              <a:ext uri="{FF2B5EF4-FFF2-40B4-BE49-F238E27FC236}">
                <a16:creationId xmlns:a16="http://schemas.microsoft.com/office/drawing/2014/main" id="{7A04B082-A404-FB26-838B-2493BD52BF58}"/>
              </a:ext>
            </a:extLst>
          </p:cNvPr>
          <p:cNvSpPr/>
          <p:nvPr/>
        </p:nvSpPr>
        <p:spPr bwMode="auto">
          <a:xfrm>
            <a:off x="9851011" y="3476780"/>
            <a:ext cx="144016" cy="692465"/>
          </a:xfrm>
          <a:prstGeom prst="ellipse">
            <a:avLst/>
          </a:prstGeom>
          <a:solidFill>
            <a:srgbClr val="0090D4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0959" tIns="60959" rIns="60959" bIns="60959" numCol="1" rtlCol="0" anchor="ctr" anchorCtr="0" compatLnSpc="1">
            <a:prstTxWarp prst="textNoShape">
              <a:avLst/>
            </a:prstTxWarp>
            <a:spAutoFit/>
          </a:bodyPr>
          <a:lstStyle/>
          <a:p>
            <a:pPr defTabSz="609585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cxnSp>
        <p:nvCxnSpPr>
          <p:cNvPr id="8230" name="Connettore diritto 8229">
            <a:extLst>
              <a:ext uri="{FF2B5EF4-FFF2-40B4-BE49-F238E27FC236}">
                <a16:creationId xmlns:a16="http://schemas.microsoft.com/office/drawing/2014/main" id="{C75D7D43-562A-7E9A-D13D-2E63033BDE1A}"/>
              </a:ext>
            </a:extLst>
          </p:cNvPr>
          <p:cNvCxnSpPr>
            <a:cxnSpLocks/>
          </p:cNvCxnSpPr>
          <p:nvPr/>
        </p:nvCxnSpPr>
        <p:spPr bwMode="auto">
          <a:xfrm flipV="1">
            <a:off x="9923019" y="2407606"/>
            <a:ext cx="0" cy="1415407"/>
          </a:xfrm>
          <a:prstGeom prst="line">
            <a:avLst/>
          </a:prstGeom>
          <a:ln w="19050" cap="flat" cmpd="sng" algn="ctr">
            <a:solidFill>
              <a:srgbClr val="0090D4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231" name="TextBox 945">
            <a:extLst>
              <a:ext uri="{FF2B5EF4-FFF2-40B4-BE49-F238E27FC236}">
                <a16:creationId xmlns:a16="http://schemas.microsoft.com/office/drawing/2014/main" id="{4B0C0D2D-0B85-7E91-FB95-916876B1D58E}"/>
              </a:ext>
            </a:extLst>
          </p:cNvPr>
          <p:cNvSpPr txBox="1"/>
          <p:nvPr/>
        </p:nvSpPr>
        <p:spPr>
          <a:xfrm>
            <a:off x="9917273" y="1998262"/>
            <a:ext cx="851811" cy="379656"/>
          </a:xfrm>
          <a:prstGeom prst="rect">
            <a:avLst/>
          </a:prstGeom>
          <a:solidFill>
            <a:srgbClr val="0090D4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67" b="1">
                <a:solidFill>
                  <a:srgbClr val="FFFFFF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2023</a:t>
            </a:r>
          </a:p>
        </p:txBody>
      </p:sp>
      <p:cxnSp>
        <p:nvCxnSpPr>
          <p:cNvPr id="8236" name="Connettore diritto 8235">
            <a:extLst>
              <a:ext uri="{FF2B5EF4-FFF2-40B4-BE49-F238E27FC236}">
                <a16:creationId xmlns:a16="http://schemas.microsoft.com/office/drawing/2014/main" id="{E11B498A-1057-7A26-0113-CEC6E94E42B7}"/>
              </a:ext>
            </a:extLst>
          </p:cNvPr>
          <p:cNvCxnSpPr>
            <a:cxnSpLocks/>
          </p:cNvCxnSpPr>
          <p:nvPr/>
        </p:nvCxnSpPr>
        <p:spPr bwMode="auto">
          <a:xfrm>
            <a:off x="8069440" y="1655889"/>
            <a:ext cx="0" cy="2182489"/>
          </a:xfrm>
          <a:prstGeom prst="line">
            <a:avLst/>
          </a:prstGeom>
          <a:ln w="19050" cap="flat" cmpd="sng" algn="ctr">
            <a:solidFill>
              <a:srgbClr val="0090D4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237" name="TextBox 945">
            <a:extLst>
              <a:ext uri="{FF2B5EF4-FFF2-40B4-BE49-F238E27FC236}">
                <a16:creationId xmlns:a16="http://schemas.microsoft.com/office/drawing/2014/main" id="{E56852B3-29D4-78EF-7804-C11433B56DC9}"/>
              </a:ext>
            </a:extLst>
          </p:cNvPr>
          <p:cNvSpPr txBox="1"/>
          <p:nvPr/>
        </p:nvSpPr>
        <p:spPr>
          <a:xfrm>
            <a:off x="8058859" y="1342925"/>
            <a:ext cx="851811" cy="379656"/>
          </a:xfrm>
          <a:prstGeom prst="rect">
            <a:avLst/>
          </a:prstGeom>
          <a:solidFill>
            <a:srgbClr val="0090D4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67" b="1">
                <a:solidFill>
                  <a:srgbClr val="FFFFFF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2016</a:t>
            </a:r>
          </a:p>
        </p:txBody>
      </p:sp>
      <p:sp>
        <p:nvSpPr>
          <p:cNvPr id="8239" name="TextBox 949">
            <a:extLst>
              <a:ext uri="{FF2B5EF4-FFF2-40B4-BE49-F238E27FC236}">
                <a16:creationId xmlns:a16="http://schemas.microsoft.com/office/drawing/2014/main" id="{7EC1A31F-FB79-08D0-95BB-0285F3A0F7D2}"/>
              </a:ext>
            </a:extLst>
          </p:cNvPr>
          <p:cNvSpPr txBox="1"/>
          <p:nvPr/>
        </p:nvSpPr>
        <p:spPr>
          <a:xfrm>
            <a:off x="8052269" y="1732192"/>
            <a:ext cx="1405563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67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1</a:t>
            </a:r>
            <a:r>
              <a:rPr lang="en-US" sz="1067" baseline="30000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st</a:t>
            </a:r>
            <a:r>
              <a:rPr lang="en-US" sz="1067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 start of production of</a:t>
            </a:r>
            <a:endParaRPr lang="en-US" sz="1067" b="1">
              <a:solidFill>
                <a:srgbClr val="000000"/>
              </a:solidFill>
              <a:latin typeface="Helvetica Neue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67" b="1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EPS belts</a:t>
            </a:r>
          </a:p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67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for automobiles</a:t>
            </a:r>
          </a:p>
        </p:txBody>
      </p:sp>
      <p:pic>
        <p:nvPicPr>
          <p:cNvPr id="8241" name="Immagine 8240" descr="Immagine che contiene cintura, Accessorio di moda, tessuto&#10;&#10;Descrizione generata automaticamente">
            <a:extLst>
              <a:ext uri="{FF2B5EF4-FFF2-40B4-BE49-F238E27FC236}">
                <a16:creationId xmlns:a16="http://schemas.microsoft.com/office/drawing/2014/main" id="{9C75C963-E755-6F3C-BB41-710B7F2CAA74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88682" y="2464117"/>
            <a:ext cx="869913" cy="502529"/>
          </a:xfrm>
          <a:prstGeom prst="rect">
            <a:avLst/>
          </a:prstGeom>
        </p:spPr>
      </p:pic>
      <p:sp>
        <p:nvSpPr>
          <p:cNvPr id="8242" name="Ovale 8241">
            <a:extLst>
              <a:ext uri="{FF2B5EF4-FFF2-40B4-BE49-F238E27FC236}">
                <a16:creationId xmlns:a16="http://schemas.microsoft.com/office/drawing/2014/main" id="{FAA8A99B-0F56-4D6F-0397-B1579E928FE6}"/>
              </a:ext>
            </a:extLst>
          </p:cNvPr>
          <p:cNvSpPr/>
          <p:nvPr/>
        </p:nvSpPr>
        <p:spPr bwMode="auto">
          <a:xfrm>
            <a:off x="8016213" y="3472558"/>
            <a:ext cx="144016" cy="692465"/>
          </a:xfrm>
          <a:prstGeom prst="ellipse">
            <a:avLst/>
          </a:prstGeom>
          <a:solidFill>
            <a:srgbClr val="0090D4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0959" tIns="60959" rIns="60959" bIns="60959" numCol="1" rtlCol="0" anchor="ctr" anchorCtr="0" compatLnSpc="1">
            <a:prstTxWarp prst="textNoShape">
              <a:avLst/>
            </a:prstTxWarp>
            <a:spAutoFit/>
          </a:bodyPr>
          <a:lstStyle/>
          <a:p>
            <a:pPr defTabSz="609585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370DDCC-7214-02B0-8DFB-7C9FB9FAF8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3" y="696017"/>
            <a:ext cx="9753600" cy="463551"/>
          </a:xfrm>
          <a:noFill/>
        </p:spPr>
        <p:txBody>
          <a:bodyPr/>
          <a:lstStyle/>
          <a:p>
            <a:r>
              <a:rPr lang="en-US" sz="1867" dirty="0">
                <a:solidFill>
                  <a:schemeClr val="tx1"/>
                </a:solidFill>
              </a:rPr>
              <a:t>+120 years of innovation</a:t>
            </a:r>
          </a:p>
        </p:txBody>
      </p:sp>
      <p:sp>
        <p:nvSpPr>
          <p:cNvPr id="3" name="TextBox 53">
            <a:extLst>
              <a:ext uri="{FF2B5EF4-FFF2-40B4-BE49-F238E27FC236}">
                <a16:creationId xmlns:a16="http://schemas.microsoft.com/office/drawing/2014/main" id="{04ED3385-FDF8-737F-86FA-6A1330D6EF51}"/>
              </a:ext>
            </a:extLst>
          </p:cNvPr>
          <p:cNvSpPr txBox="1"/>
          <p:nvPr/>
        </p:nvSpPr>
        <p:spPr>
          <a:xfrm>
            <a:off x="9898326" y="4485117"/>
            <a:ext cx="1448333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67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Dayco separates </a:t>
            </a:r>
            <a:r>
              <a:rPr lang="en-US" sz="1067" b="1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Propulsion Solutions</a:t>
            </a:r>
            <a:r>
              <a:rPr lang="en-US" sz="1067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 OEM business</a:t>
            </a:r>
          </a:p>
        </p:txBody>
      </p:sp>
      <p:pic>
        <p:nvPicPr>
          <p:cNvPr id="16" name="Immagine 15">
            <a:extLst>
              <a:ext uri="{FF2B5EF4-FFF2-40B4-BE49-F238E27FC236}">
                <a16:creationId xmlns:a16="http://schemas.microsoft.com/office/drawing/2014/main" id="{99A0A2CA-38DA-85FD-1582-F77103B5E44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935507" y="5217156"/>
            <a:ext cx="1795403" cy="445712"/>
          </a:xfrm>
          <a:prstGeom prst="rect">
            <a:avLst/>
          </a:prstGeom>
        </p:spPr>
      </p:pic>
      <p:cxnSp>
        <p:nvCxnSpPr>
          <p:cNvPr id="28" name="Connettore diritto 27">
            <a:extLst>
              <a:ext uri="{FF2B5EF4-FFF2-40B4-BE49-F238E27FC236}">
                <a16:creationId xmlns:a16="http://schemas.microsoft.com/office/drawing/2014/main" id="{CD005624-7F28-85C3-6B60-56CE84007428}"/>
              </a:ext>
            </a:extLst>
          </p:cNvPr>
          <p:cNvCxnSpPr>
            <a:cxnSpLocks/>
          </p:cNvCxnSpPr>
          <p:nvPr/>
        </p:nvCxnSpPr>
        <p:spPr bwMode="auto">
          <a:xfrm>
            <a:off x="10990948" y="1649334"/>
            <a:ext cx="0" cy="2182489"/>
          </a:xfrm>
          <a:prstGeom prst="line">
            <a:avLst/>
          </a:prstGeom>
          <a:ln w="19050" cap="flat" cmpd="sng" algn="ctr">
            <a:solidFill>
              <a:srgbClr val="0090D4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1" name="TextBox 949">
            <a:extLst>
              <a:ext uri="{FF2B5EF4-FFF2-40B4-BE49-F238E27FC236}">
                <a16:creationId xmlns:a16="http://schemas.microsoft.com/office/drawing/2014/main" id="{5579113F-F5E4-57C8-987B-443DA79FC705}"/>
              </a:ext>
            </a:extLst>
          </p:cNvPr>
          <p:cNvSpPr txBox="1"/>
          <p:nvPr/>
        </p:nvSpPr>
        <p:spPr>
          <a:xfrm>
            <a:off x="10965193" y="1769397"/>
            <a:ext cx="1113825" cy="1406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67" b="1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1</a:t>
            </a:r>
            <a:r>
              <a:rPr lang="en-US" sz="1067" b="1" baseline="30000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st</a:t>
            </a:r>
            <a:r>
              <a:rPr lang="en-US" sz="1067" b="1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 May 2024</a:t>
            </a:r>
            <a:r>
              <a:rPr lang="en-US" sz="1067">
                <a:solidFill>
                  <a:srgbClr val="000000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, </a:t>
            </a:r>
            <a:r>
              <a:rPr lang="en-US" sz="1067">
                <a:solidFill>
                  <a:srgbClr val="000000"/>
                </a:solidFill>
                <a:latin typeface="Aptos" panose="020B000402020202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Dayco divests Propulsion Solutions to become an </a:t>
            </a:r>
            <a:r>
              <a:rPr lang="en-US" sz="1067" b="1">
                <a:solidFill>
                  <a:srgbClr val="000000"/>
                </a:solidFill>
                <a:latin typeface="Aptos" panose="020B000402020202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Aftermarket &amp; Belts</a:t>
            </a:r>
            <a:r>
              <a:rPr lang="en-US" sz="1067">
                <a:solidFill>
                  <a:srgbClr val="000000"/>
                </a:solidFill>
                <a:latin typeface="Aptos" panose="020B000402020202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focused business</a:t>
            </a:r>
            <a:endParaRPr lang="en-US" sz="1067" b="1">
              <a:solidFill>
                <a:srgbClr val="000000"/>
              </a:solidFill>
              <a:latin typeface="Helvetica Neue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9" name="Ovale 38">
            <a:extLst>
              <a:ext uri="{FF2B5EF4-FFF2-40B4-BE49-F238E27FC236}">
                <a16:creationId xmlns:a16="http://schemas.microsoft.com/office/drawing/2014/main" id="{F172C0C6-EFB5-09D4-0CD1-B822A43A406E}"/>
              </a:ext>
            </a:extLst>
          </p:cNvPr>
          <p:cNvSpPr/>
          <p:nvPr/>
        </p:nvSpPr>
        <p:spPr bwMode="auto">
          <a:xfrm>
            <a:off x="10929136" y="3466003"/>
            <a:ext cx="144016" cy="692465"/>
          </a:xfrm>
          <a:prstGeom prst="ellipse">
            <a:avLst/>
          </a:prstGeom>
          <a:solidFill>
            <a:srgbClr val="0090D4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0959" tIns="60959" rIns="60959" bIns="60959" numCol="1" rtlCol="0" anchor="ctr" anchorCtr="0" compatLnSpc="1">
            <a:prstTxWarp prst="textNoShape">
              <a:avLst/>
            </a:prstTxWarp>
            <a:spAutoFit/>
          </a:bodyPr>
          <a:lstStyle/>
          <a:p>
            <a:pPr defTabSz="609585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cxnSp>
        <p:nvCxnSpPr>
          <p:cNvPr id="40" name="Connettore diritto 39">
            <a:extLst>
              <a:ext uri="{FF2B5EF4-FFF2-40B4-BE49-F238E27FC236}">
                <a16:creationId xmlns:a16="http://schemas.microsoft.com/office/drawing/2014/main" id="{96697667-EA35-933F-49D1-B9A578B96F57}"/>
              </a:ext>
            </a:extLst>
          </p:cNvPr>
          <p:cNvCxnSpPr>
            <a:cxnSpLocks/>
          </p:cNvCxnSpPr>
          <p:nvPr/>
        </p:nvCxnSpPr>
        <p:spPr bwMode="auto">
          <a:xfrm>
            <a:off x="9926535" y="3815263"/>
            <a:ext cx="0" cy="2014357"/>
          </a:xfrm>
          <a:prstGeom prst="line">
            <a:avLst/>
          </a:prstGeom>
          <a:ln w="19050" cap="flat" cmpd="sng" algn="ctr">
            <a:solidFill>
              <a:srgbClr val="0090D4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6" name="TextBox 945">
            <a:extLst>
              <a:ext uri="{FF2B5EF4-FFF2-40B4-BE49-F238E27FC236}">
                <a16:creationId xmlns:a16="http://schemas.microsoft.com/office/drawing/2014/main" id="{FBE9A319-0C4E-E1FF-E764-D85FBAAC20AC}"/>
              </a:ext>
            </a:extLst>
          </p:cNvPr>
          <p:cNvSpPr txBox="1"/>
          <p:nvPr/>
        </p:nvSpPr>
        <p:spPr>
          <a:xfrm>
            <a:off x="9909363" y="5637246"/>
            <a:ext cx="851811" cy="379656"/>
          </a:xfrm>
          <a:prstGeom prst="rect">
            <a:avLst/>
          </a:prstGeom>
          <a:solidFill>
            <a:srgbClr val="0090D4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67" b="1">
                <a:solidFill>
                  <a:srgbClr val="FFFFFF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2023</a:t>
            </a:r>
          </a:p>
        </p:txBody>
      </p:sp>
      <p:sp>
        <p:nvSpPr>
          <p:cNvPr id="47" name="TextBox 945">
            <a:extLst>
              <a:ext uri="{FF2B5EF4-FFF2-40B4-BE49-F238E27FC236}">
                <a16:creationId xmlns:a16="http://schemas.microsoft.com/office/drawing/2014/main" id="{121222CB-A4AE-7FD1-2963-DFE5339366C0}"/>
              </a:ext>
            </a:extLst>
          </p:cNvPr>
          <p:cNvSpPr txBox="1"/>
          <p:nvPr/>
        </p:nvSpPr>
        <p:spPr>
          <a:xfrm>
            <a:off x="10965192" y="1312153"/>
            <a:ext cx="851811" cy="379656"/>
          </a:xfrm>
          <a:prstGeom prst="rect">
            <a:avLst/>
          </a:prstGeom>
          <a:solidFill>
            <a:srgbClr val="0090D4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defTabSz="60958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67" b="1">
                <a:solidFill>
                  <a:srgbClr val="FFFFFF"/>
                </a:solidFill>
                <a:latin typeface="Helvetica Neue"/>
                <a:cs typeface="Calibri" panose="020F0502020204030204" pitchFamily="34" charset="0"/>
                <a:sym typeface="Calibri" panose="020F0502020204030204" pitchFamily="34" charset="0"/>
              </a:rPr>
              <a:t>2024</a:t>
            </a:r>
          </a:p>
        </p:txBody>
      </p:sp>
      <p:pic>
        <p:nvPicPr>
          <p:cNvPr id="48" name="Immagine 62" descr="Immagine che contiene oggetto, orologio, metro&#10;&#10;Descrizione generata automaticamente">
            <a:extLst>
              <a:ext uri="{FF2B5EF4-FFF2-40B4-BE49-F238E27FC236}">
                <a16:creationId xmlns:a16="http://schemas.microsoft.com/office/drawing/2014/main" id="{73A95415-9736-7FB0-474E-6A0DC7E973E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01144" y="3231208"/>
            <a:ext cx="1113824" cy="189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085927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3B70D80-FA8D-DAFE-AD95-3D1469CA1BA0}"/>
              </a:ext>
            </a:extLst>
          </p:cNvPr>
          <p:cNvSpPr>
            <a:spLocks noGrp="1"/>
          </p:cNvSpPr>
          <p:nvPr/>
        </p:nvSpPr>
        <p:spPr>
          <a:xfrm>
            <a:off x="1493981" y="2084820"/>
            <a:ext cx="105410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dirty="0"/>
              <a:t>1. Le </a:t>
            </a:r>
            <a:r>
              <a:rPr dirty="0" err="1"/>
              <a:t>persone</a:t>
            </a:r>
            <a:r>
              <a:rPr dirty="0"/>
              <a:t> </a:t>
            </a:r>
            <a:r>
              <a:rPr dirty="0" err="1"/>
              <a:t>commettono</a:t>
            </a:r>
            <a:r>
              <a:rPr dirty="0"/>
              <a:t> </a:t>
            </a:r>
            <a:r>
              <a:rPr dirty="0" err="1"/>
              <a:t>errori</a:t>
            </a:r>
            <a:endParaRPr lang="it-IT" dirty="0"/>
          </a:p>
          <a:p>
            <a:pPr marL="0" indent="0">
              <a:buNone/>
            </a:pPr>
            <a:endParaRPr dirty="0"/>
          </a:p>
          <a:p>
            <a:pPr marL="0" indent="0">
              <a:buNone/>
            </a:pPr>
            <a:r>
              <a:rPr dirty="0"/>
              <a:t>2. Le </a:t>
            </a:r>
            <a:r>
              <a:rPr dirty="0" err="1"/>
              <a:t>condizioni</a:t>
            </a:r>
            <a:r>
              <a:rPr dirty="0"/>
              <a:t> </a:t>
            </a:r>
            <a:r>
              <a:rPr dirty="0" err="1"/>
              <a:t>influenzano</a:t>
            </a:r>
            <a:r>
              <a:rPr dirty="0"/>
              <a:t> il </a:t>
            </a:r>
            <a:r>
              <a:rPr dirty="0" err="1"/>
              <a:t>comportamento</a:t>
            </a:r>
            <a:endParaRPr lang="it-IT" dirty="0"/>
          </a:p>
          <a:p>
            <a:pPr marL="0" indent="0">
              <a:buNone/>
            </a:pPr>
            <a:endParaRPr dirty="0"/>
          </a:p>
          <a:p>
            <a:pPr marL="0" indent="0">
              <a:buNone/>
            </a:pPr>
            <a:r>
              <a:rPr dirty="0"/>
              <a:t>3. Il </a:t>
            </a:r>
            <a:r>
              <a:rPr dirty="0" err="1"/>
              <a:t>comportamento</a:t>
            </a:r>
            <a:r>
              <a:rPr dirty="0"/>
              <a:t> è un </a:t>
            </a:r>
            <a:r>
              <a:rPr dirty="0" err="1"/>
              <a:t>sintomo</a:t>
            </a:r>
            <a:r>
              <a:rPr dirty="0"/>
              <a:t>, non la causa</a:t>
            </a:r>
            <a:endParaRPr lang="it-IT" dirty="0"/>
          </a:p>
          <a:p>
            <a:pPr marL="0" indent="0">
              <a:buNone/>
            </a:pPr>
            <a:endParaRPr dirty="0"/>
          </a:p>
          <a:p>
            <a:pPr marL="0" indent="0">
              <a:buNone/>
            </a:pPr>
            <a:r>
              <a:rPr dirty="0"/>
              <a:t>4. La </a:t>
            </a:r>
            <a:r>
              <a:rPr dirty="0" err="1"/>
              <a:t>gestione</a:t>
            </a:r>
            <a:r>
              <a:rPr dirty="0"/>
              <a:t> </a:t>
            </a:r>
            <a:r>
              <a:rPr dirty="0" err="1"/>
              <a:t>deve</a:t>
            </a:r>
            <a:r>
              <a:rPr dirty="0"/>
              <a:t> </a:t>
            </a:r>
            <a:r>
              <a:rPr dirty="0" err="1"/>
              <a:t>essere</a:t>
            </a:r>
            <a:r>
              <a:rPr dirty="0"/>
              <a:t> </a:t>
            </a:r>
            <a:r>
              <a:rPr dirty="0" err="1"/>
              <a:t>proattiva</a:t>
            </a:r>
            <a:endParaRPr lang="it-IT" dirty="0"/>
          </a:p>
          <a:p>
            <a:pPr marL="0" indent="0">
              <a:buNone/>
            </a:pPr>
            <a:endParaRPr dirty="0"/>
          </a:p>
          <a:p>
            <a:pPr marL="0" indent="0">
              <a:buNone/>
            </a:pPr>
            <a:r>
              <a:rPr lang="it-IT" dirty="0"/>
              <a:t>5</a:t>
            </a:r>
            <a:r>
              <a:rPr dirty="0"/>
              <a:t>. La </a:t>
            </a:r>
            <a:r>
              <a:rPr dirty="0" err="1"/>
              <a:t>risposta</a:t>
            </a:r>
            <a:r>
              <a:rPr dirty="0"/>
              <a:t> </a:t>
            </a:r>
            <a:r>
              <a:rPr dirty="0" err="1"/>
              <a:t>conta</a:t>
            </a:r>
            <a:endParaRPr dirty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1A8CED20-B1D8-8994-A44B-61FD9EF0D3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 5 principi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449B28E-C2C7-9BE9-3E53-CFD7E3FFF3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err="1"/>
              <a:t>Observation</a:t>
            </a:r>
            <a:r>
              <a:rPr lang="it-IT" dirty="0"/>
              <a:t> - HOP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8DA0F14-5D23-3878-BBF5-1A0CCF77CFF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0684F8-EEE3-4144-9DA7-FC821F238661}" type="slidenum">
              <a:rPr lang="it-IT" altLang="it-IT" smtClean="0"/>
              <a:pPr>
                <a:defRPr/>
              </a:pPr>
              <a:t>20</a:t>
            </a:fld>
            <a:endParaRPr lang="it-IT" altLang="it-IT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868C81EE-B739-B4F4-9EDC-DAA7A52129A3}"/>
              </a:ext>
            </a:extLst>
          </p:cNvPr>
          <p:cNvSpPr txBox="1"/>
          <p:nvPr/>
        </p:nvSpPr>
        <p:spPr>
          <a:xfrm>
            <a:off x="2387600" y="843134"/>
            <a:ext cx="9185563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t-IT" dirty="0"/>
              <a:t>HOP (Human and </a:t>
            </a:r>
            <a:r>
              <a:rPr lang="it-IT" dirty="0" err="1"/>
              <a:t>Organizational</a:t>
            </a:r>
            <a:r>
              <a:rPr lang="it-IT" dirty="0"/>
              <a:t> Performance) è un approccio alla sicurezza che riconosce che gli errori umani sono inevitabili. L'obiettivo è progettare sistemi resilienti che possano assorbire gli errori senza causare incidenti gravi.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C4AE86F7-6A5C-1CF1-50DD-DB802C8B57D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7216" y="3717977"/>
            <a:ext cx="652716" cy="688761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AF03A989-3097-706D-5364-16837451D36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1621" y="1948367"/>
            <a:ext cx="652716" cy="666174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EC269F9C-B17C-2C89-4B85-962C1452080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7216" y="2905260"/>
            <a:ext cx="637121" cy="624505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C1F1823E-4CFB-7524-DADF-ABEE20F59C5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6472" y="4734884"/>
            <a:ext cx="635200" cy="624505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493C6B2B-5F52-A3D4-EBB8-AE17AF40B640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6472" y="5560290"/>
            <a:ext cx="635200" cy="634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343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9FF5D0CD-0DCF-8DFA-FCDB-9D053D12D8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9216" y="857118"/>
            <a:ext cx="7188569" cy="5143764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D18518BC-E449-1FDE-560B-4E11FBCB7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Come di classificano?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54EB0D8-EC47-94D3-53FC-0F1524A68D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Human </a:t>
            </a:r>
            <a:r>
              <a:rPr lang="it-IT" dirty="0" err="1"/>
              <a:t>Failures</a:t>
            </a: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040DFA1-4B36-4D90-3D30-F842DDB5BB8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940137" y="6496051"/>
            <a:ext cx="328084" cy="325967"/>
          </a:xfrm>
        </p:spPr>
        <p:txBody>
          <a:bodyPr/>
          <a:lstStyle/>
          <a:p>
            <a:pPr>
              <a:defRPr/>
            </a:pPr>
            <a:fld id="{2E0684F8-EEE3-4144-9DA7-FC821F238661}" type="slidenum">
              <a:rPr lang="it-IT" altLang="it-IT" smtClean="0"/>
              <a:pPr>
                <a:defRPr/>
              </a:pPr>
              <a:t>21</a:t>
            </a:fld>
            <a:endParaRPr lang="it-IT" altLang="it-IT"/>
          </a:p>
        </p:txBody>
      </p:sp>
      <p:sp>
        <p:nvSpPr>
          <p:cNvPr id="7" name="Callout: linea 6">
            <a:extLst>
              <a:ext uri="{FF2B5EF4-FFF2-40B4-BE49-F238E27FC236}">
                <a16:creationId xmlns:a16="http://schemas.microsoft.com/office/drawing/2014/main" id="{1A46521C-A13D-678D-B0EC-3DF5F300E427}"/>
              </a:ext>
            </a:extLst>
          </p:cNvPr>
          <p:cNvSpPr/>
          <p:nvPr/>
        </p:nvSpPr>
        <p:spPr bwMode="auto">
          <a:xfrm>
            <a:off x="9328020" y="1094839"/>
            <a:ext cx="1556153" cy="461663"/>
          </a:xfrm>
          <a:prstGeom prst="borderCallout1">
            <a:avLst>
              <a:gd name="adj1" fmla="val 18750"/>
              <a:gd name="adj2" fmla="val -8333"/>
              <a:gd name="adj3" fmla="val 17724"/>
              <a:gd name="adj4" fmla="val -29221"/>
            </a:avLst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19" tIns="45719" rIns="45719" bIns="45719" numCol="1" rtlCol="0" anchor="ctr" anchorCtr="0" compatLnSpc="1">
            <a:prstTxWarp prst="textNoShape">
              <a:avLst/>
            </a:prstTxWarp>
            <a:spAutoFit/>
          </a:bodyPr>
          <a:lstStyle/>
          <a:p>
            <a:pPr defTabSz="45720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Attenzione (azioni non come da regola)</a:t>
            </a:r>
          </a:p>
        </p:txBody>
      </p:sp>
      <p:sp>
        <p:nvSpPr>
          <p:cNvPr id="9" name="Callout: linea 8">
            <a:extLst>
              <a:ext uri="{FF2B5EF4-FFF2-40B4-BE49-F238E27FC236}">
                <a16:creationId xmlns:a16="http://schemas.microsoft.com/office/drawing/2014/main" id="{B0F738F6-F0D3-D823-8B09-597043D880B6}"/>
              </a:ext>
            </a:extLst>
          </p:cNvPr>
          <p:cNvSpPr/>
          <p:nvPr/>
        </p:nvSpPr>
        <p:spPr bwMode="auto">
          <a:xfrm>
            <a:off x="9328021" y="1888175"/>
            <a:ext cx="1556152" cy="461663"/>
          </a:xfrm>
          <a:prstGeom prst="borderCallout1">
            <a:avLst>
              <a:gd name="adj1" fmla="val 18750"/>
              <a:gd name="adj2" fmla="val -8333"/>
              <a:gd name="adj3" fmla="val 19307"/>
              <a:gd name="adj4" fmla="val -27004"/>
            </a:avLst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19" tIns="45719" rIns="45719" bIns="45719" numCol="1" rtlCol="0" anchor="ctr" anchorCtr="0" compatLnSpc="1">
            <a:prstTxWarp prst="textNoShape">
              <a:avLst/>
            </a:prstTxWarp>
            <a:spAutoFit/>
          </a:bodyPr>
          <a:lstStyle/>
          <a:p>
            <a:pPr defTabSz="45720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Memoria (azioni non come da regola) </a:t>
            </a:r>
          </a:p>
        </p:txBody>
      </p:sp>
      <p:sp>
        <p:nvSpPr>
          <p:cNvPr id="10" name="Callout: linea 9">
            <a:extLst>
              <a:ext uri="{FF2B5EF4-FFF2-40B4-BE49-F238E27FC236}">
                <a16:creationId xmlns:a16="http://schemas.microsoft.com/office/drawing/2014/main" id="{68662835-ADAE-4478-3519-360B8B40730B}"/>
              </a:ext>
            </a:extLst>
          </p:cNvPr>
          <p:cNvSpPr/>
          <p:nvPr/>
        </p:nvSpPr>
        <p:spPr bwMode="auto">
          <a:xfrm>
            <a:off x="9328021" y="2533786"/>
            <a:ext cx="1556151" cy="646329"/>
          </a:xfrm>
          <a:prstGeom prst="borderCallout1">
            <a:avLst>
              <a:gd name="adj1" fmla="val 18750"/>
              <a:gd name="adj2" fmla="val -8333"/>
              <a:gd name="adj3" fmla="val 17878"/>
              <a:gd name="adj4" fmla="val -26620"/>
            </a:avLst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19" tIns="45719" rIns="45719" bIns="45719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4572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Oltre il proprio ruolo o non ruolo corretto (azioni regolate)</a:t>
            </a: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CC086975-B505-FF4C-0260-BF6452955FF1}"/>
              </a:ext>
            </a:extLst>
          </p:cNvPr>
          <p:cNvSpPr/>
          <p:nvPr/>
        </p:nvSpPr>
        <p:spPr bwMode="auto">
          <a:xfrm>
            <a:off x="2058452" y="1204253"/>
            <a:ext cx="3261776" cy="55989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45719" tIns="45719" rIns="45719" bIns="45719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4572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6" name="Callout: linea 15">
            <a:extLst>
              <a:ext uri="{FF2B5EF4-FFF2-40B4-BE49-F238E27FC236}">
                <a16:creationId xmlns:a16="http://schemas.microsoft.com/office/drawing/2014/main" id="{8F5AD527-054C-7801-77EB-E9CE9B4E2F64}"/>
              </a:ext>
            </a:extLst>
          </p:cNvPr>
          <p:cNvSpPr/>
          <p:nvPr/>
        </p:nvSpPr>
        <p:spPr bwMode="auto">
          <a:xfrm>
            <a:off x="3846242" y="5376750"/>
            <a:ext cx="1138202" cy="276997"/>
          </a:xfrm>
          <a:prstGeom prst="borderCallout1">
            <a:avLst>
              <a:gd name="adj1" fmla="val 18750"/>
              <a:gd name="adj2" fmla="val -8333"/>
              <a:gd name="adj3" fmla="val -117406"/>
              <a:gd name="adj4" fmla="val -8123"/>
            </a:avLst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19" tIns="45719" rIns="45719" bIns="45719" numCol="1" rtlCol="0" anchor="ctr" anchorCtr="0" compatLnSpc="1">
            <a:prstTxWarp prst="textNoShape">
              <a:avLst/>
            </a:prstTxWarp>
            <a:spAutoFit/>
          </a:bodyPr>
          <a:lstStyle/>
          <a:p>
            <a:pPr defTabSz="45720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Deliberati</a:t>
            </a:r>
          </a:p>
        </p:txBody>
      </p:sp>
      <p:sp>
        <p:nvSpPr>
          <p:cNvPr id="17" name="Callout: linea 16">
            <a:extLst>
              <a:ext uri="{FF2B5EF4-FFF2-40B4-BE49-F238E27FC236}">
                <a16:creationId xmlns:a16="http://schemas.microsoft.com/office/drawing/2014/main" id="{9C309381-7324-E03F-74FF-083AB819BA41}"/>
              </a:ext>
            </a:extLst>
          </p:cNvPr>
          <p:cNvSpPr/>
          <p:nvPr/>
        </p:nvSpPr>
        <p:spPr bwMode="auto">
          <a:xfrm>
            <a:off x="3827766" y="1651727"/>
            <a:ext cx="1138202" cy="276997"/>
          </a:xfrm>
          <a:prstGeom prst="borderCallout1">
            <a:avLst>
              <a:gd name="adj1" fmla="val 18750"/>
              <a:gd name="adj2" fmla="val -8333"/>
              <a:gd name="adj3" fmla="val 231879"/>
              <a:gd name="adj4" fmla="val -8122"/>
            </a:avLst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19" tIns="45719" rIns="45719" bIns="45719" numCol="1" rtlCol="0" anchor="ctr" anchorCtr="0" compatLnSpc="1">
            <a:prstTxWarp prst="textNoShape">
              <a:avLst/>
            </a:prstTxWarp>
            <a:spAutoFit/>
          </a:bodyPr>
          <a:lstStyle/>
          <a:p>
            <a:pPr defTabSz="45720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Involontari</a:t>
            </a:r>
          </a:p>
        </p:txBody>
      </p:sp>
      <p:sp>
        <p:nvSpPr>
          <p:cNvPr id="18" name="Callout: linea 17">
            <a:extLst>
              <a:ext uri="{FF2B5EF4-FFF2-40B4-BE49-F238E27FC236}">
                <a16:creationId xmlns:a16="http://schemas.microsoft.com/office/drawing/2014/main" id="{4EC5943F-3CA1-42B3-558D-09BF7021A705}"/>
              </a:ext>
            </a:extLst>
          </p:cNvPr>
          <p:cNvSpPr/>
          <p:nvPr/>
        </p:nvSpPr>
        <p:spPr bwMode="auto">
          <a:xfrm>
            <a:off x="7726751" y="4775066"/>
            <a:ext cx="1556151" cy="276997"/>
          </a:xfrm>
          <a:prstGeom prst="borderCallout1">
            <a:avLst>
              <a:gd name="adj1" fmla="val 18750"/>
              <a:gd name="adj2" fmla="val -8333"/>
              <a:gd name="adj3" fmla="val 21281"/>
              <a:gd name="adj4" fmla="val -11476"/>
            </a:avLst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19" tIns="45719" rIns="45719" bIns="45719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4572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Non compliance</a:t>
            </a:r>
          </a:p>
        </p:txBody>
      </p:sp>
    </p:spTree>
    <p:extLst>
      <p:ext uri="{BB962C8B-B14F-4D97-AF65-F5344CB8AC3E}">
        <p14:creationId xmlns:p14="http://schemas.microsoft.com/office/powerpoint/2010/main" val="29433190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7D6632E-08EE-08EC-35CD-61EAF4840D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Bottom-up?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906430D-C423-625C-633E-2E0C4F60E8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Analisi degli antecedenti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44CD3FD-941B-E329-7FA8-41B88F1ACE8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0684F8-EEE3-4144-9DA7-FC821F238661}" type="slidenum">
              <a:rPr lang="it-IT" altLang="it-IT" smtClean="0"/>
              <a:pPr>
                <a:defRPr/>
              </a:pPr>
              <a:t>22</a:t>
            </a:fld>
            <a:endParaRPr lang="it-IT" altLang="it-IT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5DA9CFFB-E983-5E9D-26CB-60B5CA04B3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4888" y="1336973"/>
            <a:ext cx="8383917" cy="469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2059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477A37-5A89-6E86-D128-9CD71C0591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Immagine 36" descr="Immagine che contiene edificio, acciaio, ingegneria, metallo&#10;&#10;Il contenuto generato dall'IA potrebbe non essere corretto.">
            <a:extLst>
              <a:ext uri="{FF2B5EF4-FFF2-40B4-BE49-F238E27FC236}">
                <a16:creationId xmlns:a16="http://schemas.microsoft.com/office/drawing/2014/main" id="{D821F64C-4391-C4BD-6689-020DF3049CA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335553" y="1163879"/>
            <a:ext cx="3869037" cy="2901778"/>
          </a:xfrm>
          <a:prstGeom prst="rect">
            <a:avLst/>
          </a:prstGeom>
        </p:spPr>
      </p:pic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EC4F724-B48A-BDEC-F584-486547CBF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95657" y="6357169"/>
            <a:ext cx="4668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ctr" defTabSz="914400" rtl="0" eaLnBrk="1" latinLnBrk="0" hangingPunct="1">
              <a:defRPr sz="1000" kern="1200">
                <a:solidFill>
                  <a:schemeClr val="bg1">
                    <a:lumMod val="50000"/>
                  </a:schemeClr>
                </a:solidFill>
                <a:latin typeface="Helvetica Neue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fld id="{0CD86714-4D59-B041-A45A-ECC4318BD39F}" type="slidenum">
              <a:rPr lang="it-IT" smtClean="0"/>
              <a:pPr algn="ctr">
                <a:defRPr/>
              </a:pPr>
              <a:t>23</a:t>
            </a:fld>
            <a:endParaRPr lang="it-IT" sz="1000" dirty="0">
              <a:solidFill>
                <a:srgbClr val="FFFFFF"/>
              </a:solidFill>
              <a:latin typeface="Helvetica Neue"/>
            </a:endParaRPr>
          </a:p>
        </p:txBody>
      </p:sp>
      <p:sp>
        <p:nvSpPr>
          <p:cNvPr id="18" name="Parentesi graffa chiusa 17">
            <a:extLst>
              <a:ext uri="{FF2B5EF4-FFF2-40B4-BE49-F238E27FC236}">
                <a16:creationId xmlns:a16="http://schemas.microsoft.com/office/drawing/2014/main" id="{5273EAC8-7DD4-40F8-1C0B-DFDDBD0283A8}"/>
              </a:ext>
            </a:extLst>
          </p:cNvPr>
          <p:cNvSpPr/>
          <p:nvPr/>
        </p:nvSpPr>
        <p:spPr>
          <a:xfrm>
            <a:off x="3230061" y="1579089"/>
            <a:ext cx="254980" cy="666308"/>
          </a:xfrm>
          <a:prstGeom prst="rightBrac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it-IT">
              <a:solidFill>
                <a:srgbClr val="2E2E2D"/>
              </a:solidFill>
              <a:latin typeface="Calibri"/>
            </a:endParaRPr>
          </a:p>
        </p:txBody>
      </p:sp>
      <p:sp>
        <p:nvSpPr>
          <p:cNvPr id="21" name="Parentesi graffa chiusa 20">
            <a:extLst>
              <a:ext uri="{FF2B5EF4-FFF2-40B4-BE49-F238E27FC236}">
                <a16:creationId xmlns:a16="http://schemas.microsoft.com/office/drawing/2014/main" id="{81E43D86-F5CB-0981-9C74-B111FAF7B52E}"/>
              </a:ext>
            </a:extLst>
          </p:cNvPr>
          <p:cNvSpPr/>
          <p:nvPr/>
        </p:nvSpPr>
        <p:spPr>
          <a:xfrm>
            <a:off x="3210989" y="2545731"/>
            <a:ext cx="254980" cy="365125"/>
          </a:xfrm>
          <a:prstGeom prst="rightBrac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it-IT">
              <a:solidFill>
                <a:srgbClr val="2E2E2D"/>
              </a:solidFill>
              <a:latin typeface="Calibri"/>
            </a:endParaRPr>
          </a:p>
        </p:txBody>
      </p:sp>
      <p:sp>
        <p:nvSpPr>
          <p:cNvPr id="24" name="Parentesi graffa chiusa 23">
            <a:extLst>
              <a:ext uri="{FF2B5EF4-FFF2-40B4-BE49-F238E27FC236}">
                <a16:creationId xmlns:a16="http://schemas.microsoft.com/office/drawing/2014/main" id="{45FF37E1-7FA3-E8F9-8189-602FA2BCB288}"/>
              </a:ext>
            </a:extLst>
          </p:cNvPr>
          <p:cNvSpPr/>
          <p:nvPr/>
        </p:nvSpPr>
        <p:spPr>
          <a:xfrm>
            <a:off x="3208797" y="3175320"/>
            <a:ext cx="254980" cy="365125"/>
          </a:xfrm>
          <a:prstGeom prst="rightBrac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it-IT">
              <a:solidFill>
                <a:srgbClr val="2E2E2D"/>
              </a:solidFill>
              <a:latin typeface="Calibri"/>
            </a:endParaRPr>
          </a:p>
        </p:txBody>
      </p:sp>
      <p:sp>
        <p:nvSpPr>
          <p:cNvPr id="27" name="Parentesi graffa chiusa 26">
            <a:extLst>
              <a:ext uri="{FF2B5EF4-FFF2-40B4-BE49-F238E27FC236}">
                <a16:creationId xmlns:a16="http://schemas.microsoft.com/office/drawing/2014/main" id="{9B02A2D4-2882-8064-7D4F-FC2AAB929EC6}"/>
              </a:ext>
            </a:extLst>
          </p:cNvPr>
          <p:cNvSpPr/>
          <p:nvPr/>
        </p:nvSpPr>
        <p:spPr>
          <a:xfrm>
            <a:off x="3230061" y="3916587"/>
            <a:ext cx="254980" cy="507165"/>
          </a:xfrm>
          <a:prstGeom prst="rightBrac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it-IT">
              <a:solidFill>
                <a:srgbClr val="2E2E2D"/>
              </a:solidFill>
              <a:latin typeface="Calibri"/>
            </a:endParaRPr>
          </a:p>
        </p:txBody>
      </p:sp>
      <p:sp>
        <p:nvSpPr>
          <p:cNvPr id="30" name="Parentesi graffa chiusa 29">
            <a:extLst>
              <a:ext uri="{FF2B5EF4-FFF2-40B4-BE49-F238E27FC236}">
                <a16:creationId xmlns:a16="http://schemas.microsoft.com/office/drawing/2014/main" id="{3ACDB2E4-94CB-245A-C1FA-EB922521AC8B}"/>
              </a:ext>
            </a:extLst>
          </p:cNvPr>
          <p:cNvSpPr/>
          <p:nvPr/>
        </p:nvSpPr>
        <p:spPr>
          <a:xfrm>
            <a:off x="3230061" y="4841516"/>
            <a:ext cx="254980" cy="821276"/>
          </a:xfrm>
          <a:prstGeom prst="rightBrac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it-IT">
              <a:solidFill>
                <a:srgbClr val="2E2E2D"/>
              </a:solidFill>
              <a:latin typeface="Calibri"/>
            </a:endParaRP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40714ADB-37C1-24B6-C899-FD9E683E9C1F}"/>
              </a:ext>
            </a:extLst>
          </p:cNvPr>
          <p:cNvSpPr txBox="1"/>
          <p:nvPr/>
        </p:nvSpPr>
        <p:spPr>
          <a:xfrm>
            <a:off x="3430457" y="5058817"/>
            <a:ext cx="4983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US" dirty="0">
                <a:latin typeface="Calibri"/>
              </a:rPr>
              <a:t>How much we work to improve the safety.</a:t>
            </a:r>
            <a:endParaRPr lang="it-IT" dirty="0">
              <a:latin typeface="Calibri"/>
            </a:endParaRPr>
          </a:p>
        </p:txBody>
      </p:sp>
      <p:sp>
        <p:nvSpPr>
          <p:cNvPr id="32" name="Parentesi graffa chiusa 31">
            <a:extLst>
              <a:ext uri="{FF2B5EF4-FFF2-40B4-BE49-F238E27FC236}">
                <a16:creationId xmlns:a16="http://schemas.microsoft.com/office/drawing/2014/main" id="{134434C0-6C9D-86A9-4FBA-B414462DD761}"/>
              </a:ext>
            </a:extLst>
          </p:cNvPr>
          <p:cNvSpPr/>
          <p:nvPr/>
        </p:nvSpPr>
        <p:spPr>
          <a:xfrm>
            <a:off x="3199820" y="5926615"/>
            <a:ext cx="254980" cy="551195"/>
          </a:xfrm>
          <a:prstGeom prst="rightBrac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it-IT">
              <a:solidFill>
                <a:srgbClr val="2E2E2D"/>
              </a:solidFill>
              <a:latin typeface="Calibri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2B333CAA-2EA5-F8AB-175A-64333D0DF3B4}"/>
              </a:ext>
            </a:extLst>
          </p:cNvPr>
          <p:cNvSpPr txBox="1"/>
          <p:nvPr/>
        </p:nvSpPr>
        <p:spPr>
          <a:xfrm>
            <a:off x="180154" y="168152"/>
            <a:ext cx="5230046" cy="502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45719" tIns="45719" rIns="45719" bIns="45719" numCol="1" anchor="t" anchorCtr="0" compatLnSpc="1">
            <a:prstTxWarp prst="textNoShape">
              <a:avLst/>
            </a:prstTxWarp>
          </a:bodyPr>
          <a:lstStyle>
            <a:defPPr>
              <a:defRPr lang="it-IT"/>
            </a:defPPr>
            <a:lvl1pPr defTabSz="609585" eaLnBrk="0" fontAlgn="base" hangingPunct="0">
              <a:spcBef>
                <a:spcPts val="533"/>
              </a:spcBef>
              <a:spcAft>
                <a:spcPct val="0"/>
              </a:spcAft>
              <a:defRPr sz="2667" b="0">
                <a:solidFill>
                  <a:srgbClr val="0F7CCB"/>
                </a:solidFill>
              </a:defRPr>
            </a:lvl1pPr>
            <a:lvl2pPr marL="609585" indent="0" defTabSz="609585" eaLnBrk="0" fontAlgn="base" hangingPunct="0">
              <a:spcBef>
                <a:spcPts val="533"/>
              </a:spcBef>
              <a:spcAft>
                <a:spcPct val="0"/>
              </a:spcAft>
              <a:buSzPct val="100000"/>
              <a:buNone/>
              <a:defRPr>
                <a:solidFill>
                  <a:srgbClr val="0F7CCB"/>
                </a:solidFill>
              </a:defRPr>
            </a:lvl2pPr>
            <a:lvl3pPr marL="1447764" indent="-228594" defTabSz="609585" eaLnBrk="0" fontAlgn="base" hangingPunct="0">
              <a:spcBef>
                <a:spcPts val="533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F7CCB"/>
                </a:solidFill>
              </a:defRPr>
            </a:lvl3pPr>
            <a:lvl4pPr marL="2101798" indent="-273044" defTabSz="609585" eaLnBrk="0" fontAlgn="base" hangingPunct="0">
              <a:spcBef>
                <a:spcPts val="533"/>
              </a:spcBef>
              <a:spcAft>
                <a:spcPct val="0"/>
              </a:spcAft>
              <a:buSzPct val="100000"/>
              <a:buChar char="–"/>
              <a:defRPr>
                <a:solidFill>
                  <a:srgbClr val="0F7CCB"/>
                </a:solidFill>
              </a:defRPr>
            </a:lvl4pPr>
            <a:lvl5pPr marL="2711383" indent="-273044" defTabSz="609585" eaLnBrk="0" fontAlgn="base" hangingPunct="0">
              <a:spcBef>
                <a:spcPts val="533"/>
              </a:spcBef>
              <a:spcAft>
                <a:spcPct val="0"/>
              </a:spcAft>
              <a:buSzPct val="100000"/>
              <a:buChar char="»"/>
              <a:defRPr>
                <a:solidFill>
                  <a:srgbClr val="0F7CCB"/>
                </a:solidFill>
              </a:defRPr>
            </a:lvl5pPr>
            <a:lvl6pPr marL="3352716" indent="-304792" defTabSz="1219170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/>
            </a:lvl6pPr>
            <a:lvl7pPr marL="3962301" indent="-304792" defTabSz="1219170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/>
            </a:lvl7pPr>
            <a:lvl8pPr marL="4571886" indent="-304792" defTabSz="1219170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/>
            </a:lvl8pPr>
            <a:lvl9pPr marL="5181470" indent="-304792" defTabSz="1219170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/>
            </a:lvl9pPr>
          </a:lstStyle>
          <a:p>
            <a:r>
              <a:rPr lang="it-IT" dirty="0" err="1"/>
              <a:t>Observatio</a:t>
            </a:r>
            <a:r>
              <a:rPr lang="it-IT" dirty="0"/>
              <a:t> – </a:t>
            </a:r>
            <a:r>
              <a:rPr lang="it-IT" dirty="0" err="1"/>
              <a:t>Analisys</a:t>
            </a:r>
            <a:r>
              <a:rPr lang="it-IT" dirty="0"/>
              <a:t> - Sharing</a:t>
            </a:r>
          </a:p>
        </p:txBody>
      </p:sp>
      <p:pic>
        <p:nvPicPr>
          <p:cNvPr id="5" name="Immagine 4" descr="Immagine che contiene edificio, interno, ufficio, asta&#10;&#10;Il contenuto generato dall'IA potrebbe non essere corretto.">
            <a:extLst>
              <a:ext uri="{FF2B5EF4-FFF2-40B4-BE49-F238E27FC236}">
                <a16:creationId xmlns:a16="http://schemas.microsoft.com/office/drawing/2014/main" id="{656F4B37-E190-F35C-3003-21C5942CF0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24" t="31244"/>
          <a:stretch>
            <a:fillRect/>
          </a:stretch>
        </p:blipFill>
        <p:spPr>
          <a:xfrm rot="5400000">
            <a:off x="2392646" y="1416247"/>
            <a:ext cx="3915600" cy="2407292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85C9490D-1495-D765-7B0C-6D6AFB111A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6443" y="280202"/>
            <a:ext cx="2420805" cy="2420805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8F55A7A0-0B5F-173F-942A-85775BD02725}"/>
              </a:ext>
            </a:extLst>
          </p:cNvPr>
          <p:cNvSpPr txBox="1"/>
          <p:nvPr/>
        </p:nvSpPr>
        <p:spPr>
          <a:xfrm>
            <a:off x="5754488" y="2728293"/>
            <a:ext cx="620812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it-IT" sz="2400" dirty="0"/>
              <a:t>Nessun dirigente e preposto ha segnalato</a:t>
            </a:r>
          </a:p>
          <a:p>
            <a:pPr marL="342900" indent="-342900">
              <a:buAutoNum type="arabicPeriod"/>
            </a:pPr>
            <a:r>
              <a:rPr lang="it-IT" sz="2400" dirty="0"/>
              <a:t>Comportamento individuale sbagliato</a:t>
            </a:r>
          </a:p>
          <a:p>
            <a:pPr marL="342900" indent="-342900">
              <a:buAutoNum type="arabicPeriod"/>
            </a:pPr>
            <a:r>
              <a:rPr lang="it-IT" sz="2400" dirty="0"/>
              <a:t>Comportamento collettivo sbagliato</a:t>
            </a:r>
          </a:p>
          <a:p>
            <a:pPr marL="342900" indent="-342900">
              <a:buAutoNum type="arabicPeriod"/>
            </a:pPr>
            <a:r>
              <a:rPr lang="it-IT" sz="2400" dirty="0"/>
              <a:t>Bypass protezioni senza segnalare</a:t>
            </a:r>
          </a:p>
          <a:p>
            <a:pPr marL="342900" indent="-342900">
              <a:buAutoNum type="arabicPeriod"/>
            </a:pPr>
            <a:r>
              <a:rPr lang="it-IT" sz="2400" dirty="0"/>
              <a:t>Check-list rottura di balle</a:t>
            </a:r>
          </a:p>
          <a:p>
            <a:pPr marL="342900" indent="-342900">
              <a:buAutoNum type="arabicPeriod"/>
            </a:pPr>
            <a:endParaRPr lang="it-IT" sz="2400" dirty="0"/>
          </a:p>
          <a:p>
            <a:r>
              <a:rPr lang="it-IT" sz="2400" dirty="0">
                <a:solidFill>
                  <a:srgbClr val="FF0000"/>
                </a:solidFill>
              </a:rPr>
              <a:t>Fatto investimento per incrementare la sicurezza ma poi l’insegnamento finale è bypassarla!!!</a:t>
            </a:r>
          </a:p>
        </p:txBody>
      </p:sp>
    </p:spTree>
    <p:extLst>
      <p:ext uri="{BB962C8B-B14F-4D97-AF65-F5344CB8AC3E}">
        <p14:creationId xmlns:p14="http://schemas.microsoft.com/office/powerpoint/2010/main" val="980471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7 -0.01 0.014 -0.021 0.021 -0.035 C 0.04 -0.075 0.045 -0.114 0.031 -0.12 C 0.017 -0.127 -0.01 -0.099 -0.029 -0.059 C -0.039 -0.038 -0.045 -0.018 -0.047 -0.003 C -0.05 0.009 -0.051 0.021 -0.051 0.035 C -0.051 0.08 -0.038 0.117 -0.023 0.117 C -0.008 0.117 0.005 0.08 0.005 0.035 C 0.005 0.014 0.002 -0.006 -0.003 -0.02 C -0.005 -0.032 -0.01 -0.045 -0.016 -0.058 C -0.036 -0.099 -0.063 -0.127 -0.077 -0.12 C -0.091 -0.113 -0.086 -0.075 -0.066 -0.034 C -0.058 -0.015 -0.047 0.001 -0.036 0.012 C -0.028 0.022 -0.019 0.031 -0.007 0.04 C 0.029 0.069 0.065 0.082 0.075 0.07 C 0.084 0.058 0.064 0.025 0.028 -0.003 C 0.013 -0.015 -0.003 -0.024 -0.016 -0.03 C -0.028 -0.036 -0.043 -0.041 -0.059 -0.044 C -0.103 -0.054 -0.141 -0.051 -0.144 -0.035 C -0.148 -0.02 -0.115 0 -0.071 0.01 C -0.051 0.014 -0.032 0.016 -0.017 0.015 C -0.004 0.015 0.01 0.013 0.025 0.01 C 0.069 0 0.102 -0.021 0.098 -0.036 C 0.095 -0.051 0.057 -0.055 0.013 -0.045 C -0.008 -0.04 -0.027 -0.033 -0.04 -0.025 C -0.051 -0.019 -0.062 -0.012 -0.074 -0.003 C -0.109 0.026 -0.13 0.058 -0.12 0.07 C -0.111 0.082 -0.074 0.069 -0.039 0.041 C -0.022 0.027 -0.008 0.013 0 0 Z" pathEditMode="relative" ptsTypes="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CD2CB0-33F9-5626-D0FE-07A91CD38D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FFB595D-160F-E2E7-5CB6-1BB51BB37A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95657" y="6357169"/>
            <a:ext cx="4668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ctr" defTabSz="914400" rtl="0" eaLnBrk="1" latinLnBrk="0" hangingPunct="1">
              <a:defRPr sz="1000" kern="1200">
                <a:solidFill>
                  <a:schemeClr val="bg1">
                    <a:lumMod val="50000"/>
                  </a:schemeClr>
                </a:solidFill>
                <a:latin typeface="Helvetica Neue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fld id="{0CD86714-4D59-B041-A45A-ECC4318BD39F}" type="slidenum">
              <a:rPr lang="it-IT" smtClean="0"/>
              <a:pPr algn="ctr">
                <a:defRPr/>
              </a:pPr>
              <a:t>24</a:t>
            </a:fld>
            <a:endParaRPr lang="it-IT" sz="1000" dirty="0">
              <a:solidFill>
                <a:srgbClr val="FFFFFF"/>
              </a:solidFill>
              <a:latin typeface="Helvetica Neue"/>
            </a:endParaRPr>
          </a:p>
        </p:txBody>
      </p:sp>
      <p:sp>
        <p:nvSpPr>
          <p:cNvPr id="18" name="Parentesi graffa chiusa 17">
            <a:extLst>
              <a:ext uri="{FF2B5EF4-FFF2-40B4-BE49-F238E27FC236}">
                <a16:creationId xmlns:a16="http://schemas.microsoft.com/office/drawing/2014/main" id="{F9B1EC5D-DF68-467A-3CFD-BCA30CE74EAB}"/>
              </a:ext>
            </a:extLst>
          </p:cNvPr>
          <p:cNvSpPr/>
          <p:nvPr/>
        </p:nvSpPr>
        <p:spPr>
          <a:xfrm>
            <a:off x="3230061" y="1579089"/>
            <a:ext cx="254980" cy="666308"/>
          </a:xfrm>
          <a:prstGeom prst="rightBrac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it-IT">
              <a:solidFill>
                <a:srgbClr val="2E2E2D"/>
              </a:solidFill>
              <a:latin typeface="Calibri"/>
            </a:endParaRPr>
          </a:p>
        </p:txBody>
      </p:sp>
      <p:sp>
        <p:nvSpPr>
          <p:cNvPr id="21" name="Parentesi graffa chiusa 20">
            <a:extLst>
              <a:ext uri="{FF2B5EF4-FFF2-40B4-BE49-F238E27FC236}">
                <a16:creationId xmlns:a16="http://schemas.microsoft.com/office/drawing/2014/main" id="{9DDC1380-2411-FDD1-D90C-249D119D9F00}"/>
              </a:ext>
            </a:extLst>
          </p:cNvPr>
          <p:cNvSpPr/>
          <p:nvPr/>
        </p:nvSpPr>
        <p:spPr>
          <a:xfrm>
            <a:off x="3210989" y="2545731"/>
            <a:ext cx="254980" cy="365125"/>
          </a:xfrm>
          <a:prstGeom prst="rightBrac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it-IT">
              <a:solidFill>
                <a:srgbClr val="2E2E2D"/>
              </a:solidFill>
              <a:latin typeface="Calibri"/>
            </a:endParaRPr>
          </a:p>
        </p:txBody>
      </p:sp>
      <p:sp>
        <p:nvSpPr>
          <p:cNvPr id="24" name="Parentesi graffa chiusa 23">
            <a:extLst>
              <a:ext uri="{FF2B5EF4-FFF2-40B4-BE49-F238E27FC236}">
                <a16:creationId xmlns:a16="http://schemas.microsoft.com/office/drawing/2014/main" id="{2400A93E-FA70-84A0-0CAF-8FD4E11AC316}"/>
              </a:ext>
            </a:extLst>
          </p:cNvPr>
          <p:cNvSpPr/>
          <p:nvPr/>
        </p:nvSpPr>
        <p:spPr>
          <a:xfrm>
            <a:off x="3208797" y="3175320"/>
            <a:ext cx="254980" cy="365125"/>
          </a:xfrm>
          <a:prstGeom prst="rightBrac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it-IT">
              <a:solidFill>
                <a:srgbClr val="2E2E2D"/>
              </a:solidFill>
              <a:latin typeface="Calibri"/>
            </a:endParaRPr>
          </a:p>
        </p:txBody>
      </p:sp>
      <p:sp>
        <p:nvSpPr>
          <p:cNvPr id="27" name="Parentesi graffa chiusa 26">
            <a:extLst>
              <a:ext uri="{FF2B5EF4-FFF2-40B4-BE49-F238E27FC236}">
                <a16:creationId xmlns:a16="http://schemas.microsoft.com/office/drawing/2014/main" id="{DF2DD6F2-3EA2-014E-7F9A-489F331D1D7B}"/>
              </a:ext>
            </a:extLst>
          </p:cNvPr>
          <p:cNvSpPr/>
          <p:nvPr/>
        </p:nvSpPr>
        <p:spPr>
          <a:xfrm>
            <a:off x="3230061" y="3916587"/>
            <a:ext cx="254980" cy="507165"/>
          </a:xfrm>
          <a:prstGeom prst="rightBrac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it-IT">
              <a:solidFill>
                <a:srgbClr val="2E2E2D"/>
              </a:solidFill>
              <a:latin typeface="Calibri"/>
            </a:endParaRPr>
          </a:p>
        </p:txBody>
      </p:sp>
      <p:sp>
        <p:nvSpPr>
          <p:cNvPr id="30" name="Parentesi graffa chiusa 29">
            <a:extLst>
              <a:ext uri="{FF2B5EF4-FFF2-40B4-BE49-F238E27FC236}">
                <a16:creationId xmlns:a16="http://schemas.microsoft.com/office/drawing/2014/main" id="{50743095-A5D3-0F74-9B03-DABC38C4F4E4}"/>
              </a:ext>
            </a:extLst>
          </p:cNvPr>
          <p:cNvSpPr/>
          <p:nvPr/>
        </p:nvSpPr>
        <p:spPr>
          <a:xfrm>
            <a:off x="3230061" y="4841516"/>
            <a:ext cx="254980" cy="821276"/>
          </a:xfrm>
          <a:prstGeom prst="rightBrac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it-IT">
              <a:solidFill>
                <a:srgbClr val="2E2E2D"/>
              </a:solidFill>
              <a:latin typeface="Calibri"/>
            </a:endParaRP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55F9D7BA-E77A-CD2E-E09C-383C608590F3}"/>
              </a:ext>
            </a:extLst>
          </p:cNvPr>
          <p:cNvSpPr txBox="1"/>
          <p:nvPr/>
        </p:nvSpPr>
        <p:spPr>
          <a:xfrm>
            <a:off x="3430457" y="5058817"/>
            <a:ext cx="4983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US" dirty="0">
                <a:latin typeface="Calibri"/>
              </a:rPr>
              <a:t>How much we work to improve the safety.</a:t>
            </a:r>
            <a:endParaRPr lang="it-IT" dirty="0">
              <a:latin typeface="Calibri"/>
            </a:endParaRPr>
          </a:p>
        </p:txBody>
      </p:sp>
      <p:sp>
        <p:nvSpPr>
          <p:cNvPr id="32" name="Parentesi graffa chiusa 31">
            <a:extLst>
              <a:ext uri="{FF2B5EF4-FFF2-40B4-BE49-F238E27FC236}">
                <a16:creationId xmlns:a16="http://schemas.microsoft.com/office/drawing/2014/main" id="{A686F9B6-4CC7-CF6D-E40E-5299C490E06B}"/>
              </a:ext>
            </a:extLst>
          </p:cNvPr>
          <p:cNvSpPr/>
          <p:nvPr/>
        </p:nvSpPr>
        <p:spPr>
          <a:xfrm>
            <a:off x="3199820" y="5926615"/>
            <a:ext cx="254980" cy="551195"/>
          </a:xfrm>
          <a:prstGeom prst="rightBrac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it-IT">
              <a:solidFill>
                <a:srgbClr val="2E2E2D"/>
              </a:solidFill>
              <a:latin typeface="Calibri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421D860A-4ABE-EF2D-D1B1-24E812CED179}"/>
              </a:ext>
            </a:extLst>
          </p:cNvPr>
          <p:cNvSpPr txBox="1"/>
          <p:nvPr/>
        </p:nvSpPr>
        <p:spPr>
          <a:xfrm>
            <a:off x="180154" y="168152"/>
            <a:ext cx="5230046" cy="502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45719" tIns="45719" rIns="45719" bIns="45719" numCol="1" anchor="t" anchorCtr="0" compatLnSpc="1">
            <a:prstTxWarp prst="textNoShape">
              <a:avLst/>
            </a:prstTxWarp>
          </a:bodyPr>
          <a:lstStyle>
            <a:defPPr>
              <a:defRPr lang="it-IT"/>
            </a:defPPr>
            <a:lvl1pPr defTabSz="609585" eaLnBrk="0" fontAlgn="base" hangingPunct="0">
              <a:spcBef>
                <a:spcPts val="533"/>
              </a:spcBef>
              <a:spcAft>
                <a:spcPct val="0"/>
              </a:spcAft>
              <a:defRPr sz="2667" b="0">
                <a:solidFill>
                  <a:srgbClr val="0F7CCB"/>
                </a:solidFill>
              </a:defRPr>
            </a:lvl1pPr>
            <a:lvl2pPr marL="609585" indent="0" defTabSz="609585" eaLnBrk="0" fontAlgn="base" hangingPunct="0">
              <a:spcBef>
                <a:spcPts val="533"/>
              </a:spcBef>
              <a:spcAft>
                <a:spcPct val="0"/>
              </a:spcAft>
              <a:buSzPct val="100000"/>
              <a:buNone/>
              <a:defRPr>
                <a:solidFill>
                  <a:srgbClr val="0F7CCB"/>
                </a:solidFill>
              </a:defRPr>
            </a:lvl2pPr>
            <a:lvl3pPr marL="1447764" indent="-228594" defTabSz="609585" eaLnBrk="0" fontAlgn="base" hangingPunct="0">
              <a:spcBef>
                <a:spcPts val="533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F7CCB"/>
                </a:solidFill>
              </a:defRPr>
            </a:lvl3pPr>
            <a:lvl4pPr marL="2101798" indent="-273044" defTabSz="609585" eaLnBrk="0" fontAlgn="base" hangingPunct="0">
              <a:spcBef>
                <a:spcPts val="533"/>
              </a:spcBef>
              <a:spcAft>
                <a:spcPct val="0"/>
              </a:spcAft>
              <a:buSzPct val="100000"/>
              <a:buChar char="–"/>
              <a:defRPr>
                <a:solidFill>
                  <a:srgbClr val="0F7CCB"/>
                </a:solidFill>
              </a:defRPr>
            </a:lvl4pPr>
            <a:lvl5pPr marL="2711383" indent="-273044" defTabSz="609585" eaLnBrk="0" fontAlgn="base" hangingPunct="0">
              <a:spcBef>
                <a:spcPts val="533"/>
              </a:spcBef>
              <a:spcAft>
                <a:spcPct val="0"/>
              </a:spcAft>
              <a:buSzPct val="100000"/>
              <a:buChar char="»"/>
              <a:defRPr>
                <a:solidFill>
                  <a:srgbClr val="0F7CCB"/>
                </a:solidFill>
              </a:defRPr>
            </a:lvl5pPr>
            <a:lvl6pPr marL="3352716" indent="-304792" defTabSz="1219170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/>
            </a:lvl6pPr>
            <a:lvl7pPr marL="3962301" indent="-304792" defTabSz="1219170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/>
            </a:lvl7pPr>
            <a:lvl8pPr marL="4571886" indent="-304792" defTabSz="1219170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/>
            </a:lvl8pPr>
            <a:lvl9pPr marL="5181470" indent="-304792" defTabSz="1219170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/>
            </a:lvl9pPr>
          </a:lstStyle>
          <a:p>
            <a:r>
              <a:rPr lang="it-IT" dirty="0" err="1"/>
              <a:t>Observatio</a:t>
            </a:r>
            <a:r>
              <a:rPr lang="it-IT" dirty="0"/>
              <a:t> – </a:t>
            </a:r>
            <a:r>
              <a:rPr lang="it-IT" dirty="0" err="1"/>
              <a:t>Analisys</a:t>
            </a:r>
            <a:r>
              <a:rPr lang="it-IT" dirty="0"/>
              <a:t> - Sharing</a:t>
            </a:r>
          </a:p>
        </p:txBody>
      </p:sp>
      <p:pic>
        <p:nvPicPr>
          <p:cNvPr id="11" name="Immagine 10" descr="Immagine che contiene persona, interni&#10;&#10;Descrizione generata automaticamente">
            <a:extLst>
              <a:ext uri="{FF2B5EF4-FFF2-40B4-BE49-F238E27FC236}">
                <a16:creationId xmlns:a16="http://schemas.microsoft.com/office/drawing/2014/main" id="{BD039080-3C9F-E6E6-EA5D-2E9A2A91514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-108812" y="930173"/>
            <a:ext cx="4670834" cy="4420072"/>
          </a:xfrm>
          <a:prstGeom prst="rect">
            <a:avLst/>
          </a:prstGeom>
        </p:spPr>
      </p:pic>
      <p:pic>
        <p:nvPicPr>
          <p:cNvPr id="10" name="Immagine 9" descr="Immagine che contiene interni, sporco&#10;&#10;Descrizione generata automaticamente">
            <a:extLst>
              <a:ext uri="{FF2B5EF4-FFF2-40B4-BE49-F238E27FC236}">
                <a16:creationId xmlns:a16="http://schemas.microsoft.com/office/drawing/2014/main" id="{F1FBB66B-0913-B29F-A23E-83E9BC6DF36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709024" y="1557117"/>
            <a:ext cx="5138390" cy="3853793"/>
          </a:xfrm>
          <a:prstGeom prst="rect">
            <a:avLst/>
          </a:prstGeom>
        </p:spPr>
      </p:pic>
      <p:pic>
        <p:nvPicPr>
          <p:cNvPr id="26" name="Immagine 25" descr="Immagine che contiene edificio, aria aperta, Materiale composito, muro&#10;&#10;Il contenuto generato dall'IA potrebbe non essere corretto.">
            <a:extLst>
              <a:ext uri="{FF2B5EF4-FFF2-40B4-BE49-F238E27FC236}">
                <a16:creationId xmlns:a16="http://schemas.microsoft.com/office/drawing/2014/main" id="{C7915906-F076-FBE6-E3ED-81F36DA3AA6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8775" y="1246185"/>
            <a:ext cx="5785956" cy="4339467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F2EF2192-8A06-B57D-B5C0-DB65D4E674B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3866125" y="1578978"/>
            <a:ext cx="4898508" cy="3673881"/>
          </a:xfrm>
          <a:prstGeom prst="rect">
            <a:avLst/>
          </a:prstGeom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884D8853-F220-0AB5-FA09-B2A2A0F273D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30423" y="1531979"/>
            <a:ext cx="3066668" cy="4950172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907301BC-9A1F-B176-87BB-01B5AAA8A412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1241" y="2561451"/>
            <a:ext cx="5158716" cy="3869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832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700AB-2017-D4B2-740C-615A902BFF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508B5B-7942-FFD9-B31F-1352DF62966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09967" y="291973"/>
            <a:ext cx="10452100" cy="482600"/>
          </a:xfrm>
        </p:spPr>
        <p:txBody>
          <a:bodyPr>
            <a:noAutofit/>
          </a:bodyPr>
          <a:lstStyle/>
          <a:p>
            <a:r>
              <a:rPr lang="es-ES" sz="2000" dirty="0"/>
              <a:t>Global ISC COE – EHS COE FY26 Summary 	                                Alberto Sabella</a:t>
            </a:r>
            <a:endParaRPr lang="en-US" sz="2000" dirty="0"/>
          </a:p>
        </p:txBody>
      </p:sp>
      <p:graphicFrame>
        <p:nvGraphicFramePr>
          <p:cNvPr id="7" name="Tabella 6">
            <a:extLst>
              <a:ext uri="{FF2B5EF4-FFF2-40B4-BE49-F238E27FC236}">
                <a16:creationId xmlns:a16="http://schemas.microsoft.com/office/drawing/2014/main" id="{2ABF82FF-54E6-AC00-73B5-7FDF309482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348155"/>
              </p:ext>
            </p:extLst>
          </p:nvPr>
        </p:nvGraphicFramePr>
        <p:xfrm>
          <a:off x="0" y="4606212"/>
          <a:ext cx="12192005" cy="2245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1715">
                  <a:extLst>
                    <a:ext uri="{9D8B030D-6E8A-4147-A177-3AD203B41FA5}">
                      <a16:colId xmlns:a16="http://schemas.microsoft.com/office/drawing/2014/main" val="1454566679"/>
                    </a:ext>
                  </a:extLst>
                </a:gridCol>
                <a:gridCol w="1741715">
                  <a:extLst>
                    <a:ext uri="{9D8B030D-6E8A-4147-A177-3AD203B41FA5}">
                      <a16:colId xmlns:a16="http://schemas.microsoft.com/office/drawing/2014/main" val="2321497565"/>
                    </a:ext>
                  </a:extLst>
                </a:gridCol>
                <a:gridCol w="1741715">
                  <a:extLst>
                    <a:ext uri="{9D8B030D-6E8A-4147-A177-3AD203B41FA5}">
                      <a16:colId xmlns:a16="http://schemas.microsoft.com/office/drawing/2014/main" val="226554219"/>
                    </a:ext>
                  </a:extLst>
                </a:gridCol>
                <a:gridCol w="1741715">
                  <a:extLst>
                    <a:ext uri="{9D8B030D-6E8A-4147-A177-3AD203B41FA5}">
                      <a16:colId xmlns:a16="http://schemas.microsoft.com/office/drawing/2014/main" val="1283024391"/>
                    </a:ext>
                  </a:extLst>
                </a:gridCol>
                <a:gridCol w="1741715">
                  <a:extLst>
                    <a:ext uri="{9D8B030D-6E8A-4147-A177-3AD203B41FA5}">
                      <a16:colId xmlns:a16="http://schemas.microsoft.com/office/drawing/2014/main" val="418258009"/>
                    </a:ext>
                  </a:extLst>
                </a:gridCol>
                <a:gridCol w="1741715">
                  <a:extLst>
                    <a:ext uri="{9D8B030D-6E8A-4147-A177-3AD203B41FA5}">
                      <a16:colId xmlns:a16="http://schemas.microsoft.com/office/drawing/2014/main" val="801481019"/>
                    </a:ext>
                  </a:extLst>
                </a:gridCol>
                <a:gridCol w="1741715">
                  <a:extLst>
                    <a:ext uri="{9D8B030D-6E8A-4147-A177-3AD203B41FA5}">
                      <a16:colId xmlns:a16="http://schemas.microsoft.com/office/drawing/2014/main" val="3865812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1-PROCEDURE METHODS </a:t>
                      </a:r>
                      <a:endParaRPr lang="it-IT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2-TOOL</a:t>
                      </a:r>
                      <a:endParaRPr lang="it-IT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3-COMPETENCES</a:t>
                      </a:r>
                      <a:endParaRPr lang="it-IT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4-BEHAVIOUR</a:t>
                      </a:r>
                      <a:endParaRPr lang="it-IT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5-MANAGEMENT</a:t>
                      </a:r>
                      <a:endParaRPr lang="it-IT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6-PRECAUTION / ATTENTION </a:t>
                      </a:r>
                      <a:endParaRPr lang="it-IT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7-PERSONAL CONDITIONS </a:t>
                      </a:r>
                      <a:endParaRPr lang="it-IT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5000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-INADEQUATE PPE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-INSUFFICIENT PROCEDURE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-NOT CLEAR PROCEDURE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- PPE NOT AVAILBLE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- SAFETY PROCEDURES NOT DEFINED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- CLEANING CYCLE NOT ADEQUATE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- COVER REMOVED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- DESIGN WEAKNESS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- LACK OF MAINTENANCE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- LIGHT NOT ENOUGH / NOISE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- NO PROTECTION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- TOOL NOT ENOUGH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- ENVIRONMENTAL CONDITION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- NOT WORKING PROPERLY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- WRONG INSTALLATION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- LACK OF TRAINING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- LACK OF EXPERIENCE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- NEGLIGENCE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- PPE UTILIZATION NOT CORRECT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- BREAK OF SAFETY RULES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- OUT OF CYCLE OPERATIONS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- NO PPE UTILIZATION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- EVENT UNDER DOUBT</a:t>
                      </a:r>
                    </a:p>
                    <a:p>
                      <a:endParaRPr lang="it-IT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- LACK OF TRAINING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- NOT SUITABLE FOR WORK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- PPE NOT AVAILABLE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- PPE INADEQUATE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- MAINTENANCE NOT EXECUTED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- CLEANING CYCLE NOT EXECUTED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- BREAK OF RULES AND PROCEDURES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- EXECUTION OUT OF PERSONAL DUTIES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- MISUNDERSTANDING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- PPE UNCORRECT UTILIZATION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- LACK OF ATTENTION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- PHYSICAL ISSUE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- BEHAVIOUR ALTERATION (ALCHOOL, DRUGS…)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- FAMILY ISSUES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- HEALTH ISSUES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- SUDDEN SICKNESS STATE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+mn-cs"/>
                        </a:rPr>
                        <a:t>- PERSONAL ISSUES</a:t>
                      </a:r>
                    </a:p>
                    <a:p>
                      <a:endParaRPr lang="it-IT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9359497"/>
                  </a:ext>
                </a:extLst>
              </a:tr>
            </a:tbl>
          </a:graphicData>
        </a:graphic>
      </p:graphicFrame>
      <p:graphicFrame>
        <p:nvGraphicFramePr>
          <p:cNvPr id="2" name="Tabella 1">
            <a:extLst>
              <a:ext uri="{FF2B5EF4-FFF2-40B4-BE49-F238E27FC236}">
                <a16:creationId xmlns:a16="http://schemas.microsoft.com/office/drawing/2014/main" id="{C874F6A5-FBC8-358B-DEB5-32EC6A9F92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662024"/>
              </p:ext>
            </p:extLst>
          </p:nvPr>
        </p:nvGraphicFramePr>
        <p:xfrm>
          <a:off x="9336767" y="3028929"/>
          <a:ext cx="2769817" cy="39624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769817">
                  <a:extLst>
                    <a:ext uri="{9D8B030D-6E8A-4147-A177-3AD203B41FA5}">
                      <a16:colId xmlns:a16="http://schemas.microsoft.com/office/drawing/2014/main" val="13838861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it-IT" sz="2000" dirty="0" err="1"/>
                        <a:t>Repetition</a:t>
                      </a:r>
                      <a:r>
                        <a:rPr lang="it-IT" sz="2000" dirty="0"/>
                        <a:t> Rate: 72%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8175531"/>
                  </a:ext>
                </a:extLst>
              </a:tr>
            </a:tbl>
          </a:graphicData>
        </a:graphic>
      </p:graphicFrame>
      <p:pic>
        <p:nvPicPr>
          <p:cNvPr id="5" name="Immagine 4">
            <a:extLst>
              <a:ext uri="{FF2B5EF4-FFF2-40B4-BE49-F238E27FC236}">
                <a16:creationId xmlns:a16="http://schemas.microsoft.com/office/drawing/2014/main" id="{1B55FD34-EF66-0A9D-26C8-F991A08ECB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16" y="844037"/>
            <a:ext cx="12021168" cy="1016052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BFED1D8C-FCCE-2E20-3309-9D409524954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28741" y="2006898"/>
            <a:ext cx="2761758" cy="23794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Immagine 8" descr="How To Use Risk Assessment Matrix: Guide and Examples | AllVoices">
            <a:extLst>
              <a:ext uri="{FF2B5EF4-FFF2-40B4-BE49-F238E27FC236}">
                <a16:creationId xmlns:a16="http://schemas.microsoft.com/office/drawing/2014/main" id="{2E58633A-46DC-31D2-73E0-28818DA026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844" y="1970720"/>
            <a:ext cx="4661947" cy="2540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840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7FBC77-0831-D424-441F-D3993D7603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9DB2FD-90DB-BCE7-DD54-5FD55E7705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09967" y="291973"/>
            <a:ext cx="10452100" cy="482600"/>
          </a:xfrm>
        </p:spPr>
        <p:txBody>
          <a:bodyPr>
            <a:noAutofit/>
          </a:bodyPr>
          <a:lstStyle/>
          <a:p>
            <a:r>
              <a:rPr lang="es-ES" sz="2000" dirty="0"/>
              <a:t>Global ISC COE – EHS COE FY26 Summary 	                                Alberto Sabella</a:t>
            </a:r>
            <a:endParaRPr lang="en-US" sz="2000" dirty="0"/>
          </a:p>
        </p:txBody>
      </p:sp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2" name="Grafico 1">
                <a:extLst>
                  <a:ext uri="{FF2B5EF4-FFF2-40B4-BE49-F238E27FC236}">
                    <a16:creationId xmlns:a16="http://schemas.microsoft.com/office/drawing/2014/main" id="{988EA454-5024-4C45-98D8-8B947772DEFE}"/>
                  </a:ext>
                </a:extLst>
              </p:cNvPr>
              <p:cNvGraphicFramePr/>
              <p:nvPr/>
            </p:nvGraphicFramePr>
            <p:xfrm>
              <a:off x="162802" y="684261"/>
              <a:ext cx="11237642" cy="6083427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3"/>
              </a:graphicData>
            </a:graphic>
          </p:graphicFrame>
        </mc:Choice>
        <mc:Fallback xmlns="">
          <p:pic>
            <p:nvPicPr>
              <p:cNvPr id="2" name="Grafico 1">
                <a:extLst>
                  <a:ext uri="{FF2B5EF4-FFF2-40B4-BE49-F238E27FC236}">
                    <a16:creationId xmlns:a16="http://schemas.microsoft.com/office/drawing/2014/main" id="{988EA454-5024-4C45-98D8-8B947772DEF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2802" y="684261"/>
                <a:ext cx="11237642" cy="6083427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67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BC8985CA-2607-C693-B9DE-87750100A204}"/>
              </a:ext>
            </a:extLst>
          </p:cNvPr>
          <p:cNvSpPr txBox="1"/>
          <p:nvPr/>
        </p:nvSpPr>
        <p:spPr>
          <a:xfrm>
            <a:off x="180154" y="167958"/>
            <a:ext cx="4689170" cy="44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45719" tIns="45719" rIns="45719" bIns="45719" numCol="1" anchor="t" anchorCtr="0" compatLnSpc="1">
            <a:prstTxWarp prst="textNoShape">
              <a:avLst/>
            </a:prstTxWarp>
          </a:bodyPr>
          <a:lstStyle>
            <a:defPPr>
              <a:defRPr lang="it-IT"/>
            </a:defPPr>
            <a:lvl1pPr defTabSz="609585" eaLnBrk="0" fontAlgn="base" hangingPunct="0">
              <a:spcBef>
                <a:spcPts val="533"/>
              </a:spcBef>
              <a:spcAft>
                <a:spcPct val="0"/>
              </a:spcAft>
              <a:defRPr sz="2667" b="0">
                <a:solidFill>
                  <a:srgbClr val="0F7CCB"/>
                </a:solidFill>
              </a:defRPr>
            </a:lvl1pPr>
            <a:lvl2pPr marL="609585" indent="0" defTabSz="609585" eaLnBrk="0" fontAlgn="base" hangingPunct="0">
              <a:spcBef>
                <a:spcPts val="533"/>
              </a:spcBef>
              <a:spcAft>
                <a:spcPct val="0"/>
              </a:spcAft>
              <a:buSzPct val="100000"/>
              <a:buNone/>
              <a:defRPr>
                <a:solidFill>
                  <a:srgbClr val="0F7CCB"/>
                </a:solidFill>
              </a:defRPr>
            </a:lvl2pPr>
            <a:lvl3pPr marL="1447764" indent="-228594" defTabSz="609585" eaLnBrk="0" fontAlgn="base" hangingPunct="0">
              <a:spcBef>
                <a:spcPts val="533"/>
              </a:spcBef>
              <a:spcAft>
                <a:spcPct val="0"/>
              </a:spcAft>
              <a:buSzPct val="100000"/>
              <a:buChar char="•"/>
              <a:defRPr>
                <a:solidFill>
                  <a:srgbClr val="0F7CCB"/>
                </a:solidFill>
              </a:defRPr>
            </a:lvl3pPr>
            <a:lvl4pPr marL="2101798" indent="-273044" defTabSz="609585" eaLnBrk="0" fontAlgn="base" hangingPunct="0">
              <a:spcBef>
                <a:spcPts val="533"/>
              </a:spcBef>
              <a:spcAft>
                <a:spcPct val="0"/>
              </a:spcAft>
              <a:buSzPct val="100000"/>
              <a:buChar char="–"/>
              <a:defRPr>
                <a:solidFill>
                  <a:srgbClr val="0F7CCB"/>
                </a:solidFill>
              </a:defRPr>
            </a:lvl4pPr>
            <a:lvl5pPr marL="2711383" indent="-273044" defTabSz="609585" eaLnBrk="0" fontAlgn="base" hangingPunct="0">
              <a:spcBef>
                <a:spcPts val="533"/>
              </a:spcBef>
              <a:spcAft>
                <a:spcPct val="0"/>
              </a:spcAft>
              <a:buSzPct val="100000"/>
              <a:buChar char="»"/>
              <a:defRPr>
                <a:solidFill>
                  <a:srgbClr val="0F7CCB"/>
                </a:solidFill>
              </a:defRPr>
            </a:lvl5pPr>
            <a:lvl6pPr marL="3352716" indent="-304792" defTabSz="1219170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/>
            </a:lvl6pPr>
            <a:lvl7pPr marL="3962301" indent="-304792" defTabSz="1219170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/>
            </a:lvl7pPr>
            <a:lvl8pPr marL="4571886" indent="-304792" defTabSz="1219170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/>
            </a:lvl8pPr>
            <a:lvl9pPr marL="5181470" indent="-304792" defTabSz="1219170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/>
            </a:lvl9pPr>
          </a:lstStyle>
          <a:p>
            <a:r>
              <a:rPr lang="it-IT" dirty="0" err="1"/>
              <a:t>Safety</a:t>
            </a:r>
            <a:r>
              <a:rPr lang="it-IT" dirty="0"/>
              <a:t> </a:t>
            </a:r>
            <a:r>
              <a:rPr lang="it-IT" dirty="0" err="1"/>
              <a:t>Shape</a:t>
            </a:r>
            <a:r>
              <a:rPr lang="it-IT" dirty="0"/>
              <a:t>: AI Impact 2025</a:t>
            </a:r>
          </a:p>
        </p:txBody>
      </p:sp>
      <p:pic>
        <p:nvPicPr>
          <p:cNvPr id="7" name="Immagine 6" descr="Immagine che contiene testo, schermata, linea, Policromia&#10;&#10;Il contenuto generato dall'IA potrebbe non essere corretto.">
            <a:extLst>
              <a:ext uri="{FF2B5EF4-FFF2-40B4-BE49-F238E27FC236}">
                <a16:creationId xmlns:a16="http://schemas.microsoft.com/office/drawing/2014/main" id="{17560099-F29C-9249-6B82-2B8D00F30B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883" y="860015"/>
            <a:ext cx="5329861" cy="3390939"/>
          </a:xfrm>
          <a:prstGeom prst="rect">
            <a:avLst/>
          </a:prstGeom>
        </p:spPr>
      </p:pic>
      <p:graphicFrame>
        <p:nvGraphicFramePr>
          <p:cNvPr id="8" name="Grafico 7">
            <a:extLst>
              <a:ext uri="{FF2B5EF4-FFF2-40B4-BE49-F238E27FC236}">
                <a16:creationId xmlns:a16="http://schemas.microsoft.com/office/drawing/2014/main" id="{100F6FEA-476A-FD0C-C98F-88D589C8A5A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3732062"/>
              </p:ext>
            </p:extLst>
          </p:nvPr>
        </p:nvGraphicFramePr>
        <p:xfrm>
          <a:off x="6801393" y="869976"/>
          <a:ext cx="4378797" cy="33909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0" name="Immagine 9" descr="Immagine che contiene schermata, città&#10;&#10;Il contenuto generato dall'IA potrebbe non essere corretto.">
            <a:extLst>
              <a:ext uri="{FF2B5EF4-FFF2-40B4-BE49-F238E27FC236}">
                <a16:creationId xmlns:a16="http://schemas.microsoft.com/office/drawing/2014/main" id="{2C48693A-8D6D-9564-6C57-D7B4FEC1A6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6141" y="4382749"/>
            <a:ext cx="3193072" cy="1884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237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143329-34A9-70B2-995D-FDEA3B04F9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 descr="Shape 62">
            <a:extLst>
              <a:ext uri="{FF2B5EF4-FFF2-40B4-BE49-F238E27FC236}">
                <a16:creationId xmlns:a16="http://schemas.microsoft.com/office/drawing/2014/main" id="{46D001D4-CDDE-8EC2-4D00-84944EF2F430}"/>
              </a:ext>
            </a:extLst>
          </p:cNvPr>
          <p:cNvSpPr txBox="1">
            <a:spLocks/>
          </p:cNvSpPr>
          <p:nvPr/>
        </p:nvSpPr>
        <p:spPr bwMode="auto">
          <a:xfrm>
            <a:off x="4327046" y="2797877"/>
            <a:ext cx="4499516" cy="1436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0959" tIns="60959" rIns="60959" bIns="60959"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defTabSz="609585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267" dirty="0">
                <a:solidFill>
                  <a:srgbClr val="FFFFFF"/>
                </a:solidFill>
                <a:latin typeface="Helvetica" panose="020B0604020202020204" pitchFamily="34" charset="0"/>
                <a:sym typeface="Helvetica" panose="020B0604020202020204" pitchFamily="34" charset="0"/>
              </a:rPr>
              <a:t>Grazie</a:t>
            </a:r>
          </a:p>
          <a:p>
            <a:pPr defTabSz="609585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267" dirty="0">
                <a:solidFill>
                  <a:srgbClr val="FFFFFF"/>
                </a:solidFill>
                <a:latin typeface="Helvetica" panose="020B0604020202020204" pitchFamily="34" charset="0"/>
                <a:sym typeface="Helvetica" panose="020B0604020202020204" pitchFamily="34" charset="0"/>
              </a:rPr>
              <a:t>Alberto Sabella</a:t>
            </a:r>
          </a:p>
        </p:txBody>
      </p:sp>
    </p:spTree>
    <p:extLst>
      <p:ext uri="{BB962C8B-B14F-4D97-AF65-F5344CB8AC3E}">
        <p14:creationId xmlns:p14="http://schemas.microsoft.com/office/powerpoint/2010/main" val="173638939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7401BF17-C84B-4054-817D-0449EAD7E599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470" imgH="469" progId="TCLayout.ActiveDocument.1">
                  <p:embed/>
                </p:oleObj>
              </mc:Choice>
              <mc:Fallback>
                <p:oleObj name="think-cell Slide" r:id="rId5" imgW="470" imgH="469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7401BF17-C84B-4054-817D-0449EAD7E5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A5345D4F-F552-44F6-B2CF-96F37892C45F}"/>
              </a:ext>
            </a:extLst>
          </p:cNvPr>
          <p:cNvSpPr/>
          <p:nvPr>
            <p:custDataLst>
              <p:tags r:id="rId2"/>
            </p:custDataLst>
          </p:nvPr>
        </p:nvSpPr>
        <p:spPr bwMode="auto">
          <a:xfrm>
            <a:off x="0" y="0"/>
            <a:ext cx="211667" cy="211667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none" lIns="0" tIns="0" rIns="0" bIns="0" numCol="1" spcCol="0" rtlCol="0" anchor="ctr" anchorCtr="0" compatLnSpc="1">
            <a:prstTxWarp prst="textNoShape">
              <a:avLst/>
            </a:prstTxWarp>
            <a:noAutofit/>
          </a:bodyPr>
          <a:lstStyle/>
          <a:p>
            <a:pPr defTabSz="609585" fontAlgn="base" hangingPunct="0">
              <a:spcBef>
                <a:spcPct val="0"/>
              </a:spcBef>
              <a:spcAft>
                <a:spcPct val="0"/>
              </a:spcAft>
            </a:pPr>
            <a:endParaRPr lang="en-US" sz="1867">
              <a:solidFill>
                <a:srgbClr val="000000"/>
              </a:solidFill>
              <a:latin typeface="Helvetica Light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B1E7499-1CB0-147D-6DA7-12265AF8CE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763" y="740405"/>
            <a:ext cx="9753600" cy="463551"/>
          </a:xfrm>
          <a:noFill/>
        </p:spPr>
        <p:txBody>
          <a:bodyPr vert="horz"/>
          <a:lstStyle/>
          <a:p>
            <a:r>
              <a:rPr lang="en-US" sz="1867">
                <a:solidFill>
                  <a:schemeClr val="tx1"/>
                </a:solidFill>
              </a:rPr>
              <a:t>35 locations across 20 countries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BCA71CFA-220F-1340-F0EA-82610FF308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1763" y="260351"/>
            <a:ext cx="10452100" cy="482600"/>
          </a:xfrm>
        </p:spPr>
        <p:txBody>
          <a:bodyPr/>
          <a:lstStyle/>
          <a:p>
            <a:r>
              <a:rPr lang="en-US"/>
              <a:t>Global Footprint</a:t>
            </a:r>
          </a:p>
        </p:txBody>
      </p:sp>
      <p:pic>
        <p:nvPicPr>
          <p:cNvPr id="8" name="Immagine 7" descr="Immagine che contiene World, Terra, testo, mappa&#10;&#10;Descrizione generata automaticamente">
            <a:extLst>
              <a:ext uri="{FF2B5EF4-FFF2-40B4-BE49-F238E27FC236}">
                <a16:creationId xmlns:a16="http://schemas.microsoft.com/office/drawing/2014/main" id="{2AD5642E-D567-DDE9-D5D3-B27A00B2A18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500" y="932017"/>
            <a:ext cx="10105363" cy="5474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306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0DCF03-B1A1-06B7-2DA5-6A920089DA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, schermata, Carattere&#10;&#10;Descrizione generata automaticamente">
            <a:extLst>
              <a:ext uri="{FF2B5EF4-FFF2-40B4-BE49-F238E27FC236}">
                <a16:creationId xmlns:a16="http://schemas.microsoft.com/office/drawing/2014/main" id="{B4288703-A4FF-B727-0DE9-4B639B62967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5047" y="151690"/>
            <a:ext cx="7524268" cy="4259445"/>
          </a:xfrm>
          <a:prstGeom prst="rect">
            <a:avLst/>
          </a:prstGeom>
        </p:spPr>
      </p:pic>
      <p:graphicFrame>
        <p:nvGraphicFramePr>
          <p:cNvPr id="23" name="Object 22" hidden="1">
            <a:extLst>
              <a:ext uri="{FF2B5EF4-FFF2-40B4-BE49-F238E27FC236}">
                <a16:creationId xmlns:a16="http://schemas.microsoft.com/office/drawing/2014/main" id="{0F1B13BB-83AD-455D-0EDB-27F778D5AD9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0" imgH="469" progId="TCLayout.ActiveDocument.1">
                  <p:embed/>
                </p:oleObj>
              </mc:Choice>
              <mc:Fallback>
                <p:oleObj name="think-cell Slide" r:id="rId4" imgW="470" imgH="469" progId="TCLayout.ActiveDocument.1">
                  <p:embed/>
                  <p:pic>
                    <p:nvPicPr>
                      <p:cNvPr id="23" name="Object 22" hidden="1">
                        <a:extLst>
                          <a:ext uri="{FF2B5EF4-FFF2-40B4-BE49-F238E27FC236}">
                            <a16:creationId xmlns:a16="http://schemas.microsoft.com/office/drawing/2014/main" id="{0F1B13BB-83AD-455D-0EDB-27F778D5AD9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Google Shape;242;p38">
            <a:extLst>
              <a:ext uri="{FF2B5EF4-FFF2-40B4-BE49-F238E27FC236}">
                <a16:creationId xmlns:a16="http://schemas.microsoft.com/office/drawing/2014/main" id="{16665A14-BF1E-B8A9-6FF0-DA152C27CF5D}"/>
              </a:ext>
            </a:extLst>
          </p:cNvPr>
          <p:cNvPicPr preferRelativeResize="0"/>
          <p:nvPr/>
        </p:nvPicPr>
        <p:blipFill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3315890"/>
            <a:ext cx="12192004" cy="35421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8" name="Picture 4" descr="Dayco on LinkedIn: New livery for an amazing partnership with Roger ...">
            <a:extLst>
              <a:ext uri="{FF2B5EF4-FFF2-40B4-BE49-F238E27FC236}">
                <a16:creationId xmlns:a16="http://schemas.microsoft.com/office/drawing/2014/main" id="{F3730425-54C2-B7FE-278C-8186BD5B4DF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4923" y="61154"/>
            <a:ext cx="3441416" cy="1970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ustom Dayco Livery - Toyota Celica GT4 ST185 - YouTube">
            <a:extLst>
              <a:ext uri="{FF2B5EF4-FFF2-40B4-BE49-F238E27FC236}">
                <a16:creationId xmlns:a16="http://schemas.microsoft.com/office/drawing/2014/main" id="{5E97ED4F-39BD-EAF9-5471-6F4AFCD78C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78203" y="892077"/>
            <a:ext cx="3581568" cy="2014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Nessuna descrizione alternativa per questa immagine">
            <a:extLst>
              <a:ext uri="{FF2B5EF4-FFF2-40B4-BE49-F238E27FC236}">
                <a16:creationId xmlns:a16="http://schemas.microsoft.com/office/drawing/2014/main" id="{9D3CBF68-AF1B-A5CF-9BEF-7DDE4D706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569" y="61154"/>
            <a:ext cx="4531784" cy="2928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Sponsorships | Dayco Aftermarket Global">
            <a:extLst>
              <a:ext uri="{FF2B5EF4-FFF2-40B4-BE49-F238E27FC236}">
                <a16:creationId xmlns:a16="http://schemas.microsoft.com/office/drawing/2014/main" id="{6D1C8F68-E08E-BAAA-4122-29D3F57667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4923" y="2187101"/>
            <a:ext cx="3797300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Sponsorships | Dayco Aftermarket Global">
            <a:extLst>
              <a:ext uri="{FF2B5EF4-FFF2-40B4-BE49-F238E27FC236}">
                <a16:creationId xmlns:a16="http://schemas.microsoft.com/office/drawing/2014/main" id="{61F891C0-8252-E19E-DD88-5EC57BC939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56057" y="3198835"/>
            <a:ext cx="2742244" cy="1316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075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40DB84-D866-4BFB-94CD-66CC8292BD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Object 22" hidden="1">
            <a:extLst>
              <a:ext uri="{FF2B5EF4-FFF2-40B4-BE49-F238E27FC236}">
                <a16:creationId xmlns:a16="http://schemas.microsoft.com/office/drawing/2014/main" id="{AFA95D38-B7C3-C79C-8E68-1538F103DBDF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70" imgH="469" progId="TCLayout.ActiveDocument.1">
                  <p:embed/>
                </p:oleObj>
              </mc:Choice>
              <mc:Fallback>
                <p:oleObj name="think-cell Slide" r:id="rId3" imgW="470" imgH="469" progId="TCLayout.ActiveDocument.1">
                  <p:embed/>
                  <p:pic>
                    <p:nvPicPr>
                      <p:cNvPr id="23" name="Object 22" hidden="1">
                        <a:extLst>
                          <a:ext uri="{FF2B5EF4-FFF2-40B4-BE49-F238E27FC236}">
                            <a16:creationId xmlns:a16="http://schemas.microsoft.com/office/drawing/2014/main" id="{AFA95D38-B7C3-C79C-8E68-1538F103DB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Google Shape;242;p38">
            <a:extLst>
              <a:ext uri="{FF2B5EF4-FFF2-40B4-BE49-F238E27FC236}">
                <a16:creationId xmlns:a16="http://schemas.microsoft.com/office/drawing/2014/main" id="{F70384A1-5F56-C579-BC8A-B62161BA8D9D}"/>
              </a:ext>
            </a:extLst>
          </p:cNvPr>
          <p:cNvPicPr preferRelativeResize="0"/>
          <p:nvPr/>
        </p:nvPicPr>
        <p:blipFill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3315890"/>
            <a:ext cx="12192004" cy="35421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0" name="Picture 16" descr="Nessuna descrizione alternativa per questa immagine">
            <a:extLst>
              <a:ext uri="{FF2B5EF4-FFF2-40B4-BE49-F238E27FC236}">
                <a16:creationId xmlns:a16="http://schemas.microsoft.com/office/drawing/2014/main" id="{C42F4C68-6A34-67B5-FA83-0654E94715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223" y="13890"/>
            <a:ext cx="3870008" cy="4837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4a e 5a Dayco Racing Quad a Campello sul Clitunno - Moto4 rivista di quad">
            <a:extLst>
              <a:ext uri="{FF2B5EF4-FFF2-40B4-BE49-F238E27FC236}">
                <a16:creationId xmlns:a16="http://schemas.microsoft.com/office/drawing/2014/main" id="{700F141A-81CB-DBD4-C4BC-96114571D1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254" y="2325289"/>
            <a:ext cx="3549133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Sponsorships | Dayco Aftermarket Global">
            <a:extLst>
              <a:ext uri="{FF2B5EF4-FFF2-40B4-BE49-F238E27FC236}">
                <a16:creationId xmlns:a16="http://schemas.microsoft.com/office/drawing/2014/main" id="{5C4DE78C-EF93-537C-E27B-54F3F21914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7453" y="3507427"/>
            <a:ext cx="4424847" cy="281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Sponsorships | Dayco Aftermarket Global">
            <a:extLst>
              <a:ext uri="{FF2B5EF4-FFF2-40B4-BE49-F238E27FC236}">
                <a16:creationId xmlns:a16="http://schemas.microsoft.com/office/drawing/2014/main" id="{EA836B7D-AB7B-3801-6982-FC6E07BD8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04871" y="853685"/>
            <a:ext cx="3870008" cy="2575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Sponsorships | Dayco Aftermarket Global">
            <a:extLst>
              <a:ext uri="{FF2B5EF4-FFF2-40B4-BE49-F238E27FC236}">
                <a16:creationId xmlns:a16="http://schemas.microsoft.com/office/drawing/2014/main" id="{6E585C3F-B719-BD0E-3A8E-8A15E06A72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44453" y="39289"/>
            <a:ext cx="36830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5894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10" hidden="1">
            <a:extLst>
              <a:ext uri="{FF2B5EF4-FFF2-40B4-BE49-F238E27FC236}">
                <a16:creationId xmlns:a16="http://schemas.microsoft.com/office/drawing/2014/main" id="{9354C31C-4F8D-4176-9F30-928CC056D8BE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0" imgH="469" progId="TCLayout.ActiveDocument.1">
                  <p:embed/>
                </p:oleObj>
              </mc:Choice>
              <mc:Fallback>
                <p:oleObj name="think-cell Slide" r:id="rId4" imgW="470" imgH="469" progId="TCLayout.ActiveDocument.1">
                  <p:embed/>
                  <p:pic>
                    <p:nvPicPr>
                      <p:cNvPr id="11" name="Object 10" hidden="1">
                        <a:extLst>
                          <a:ext uri="{FF2B5EF4-FFF2-40B4-BE49-F238E27FC236}">
                            <a16:creationId xmlns:a16="http://schemas.microsoft.com/office/drawing/2014/main" id="{9354C31C-4F8D-4176-9F30-928CC056D8B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>
            <a:extLst>
              <a:ext uri="{FF2B5EF4-FFF2-40B4-BE49-F238E27FC236}">
                <a16:creationId xmlns:a16="http://schemas.microsoft.com/office/drawing/2014/main" id="{FA86783D-139C-40A3-9483-E3389FAF3644}"/>
              </a:ext>
            </a:extLst>
          </p:cNvPr>
          <p:cNvSpPr/>
          <p:nvPr>
            <p:custDataLst>
              <p:tags r:id="rId2"/>
            </p:custDataLst>
          </p:nvPr>
        </p:nvSpPr>
        <p:spPr bwMode="auto">
          <a:xfrm>
            <a:off x="0" y="0"/>
            <a:ext cx="211667" cy="211667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none" lIns="0" tIns="0" rIns="0" bIns="0" numCol="1" spcCol="0" rtlCol="0" anchor="ctr" anchorCtr="0" compatLnSpc="1">
            <a:prstTxWarp prst="textNoShape">
              <a:avLst/>
            </a:prstTxWarp>
            <a:noAutofit/>
          </a:bodyPr>
          <a:lstStyle/>
          <a:p>
            <a:pPr eaLnBrk="1"/>
            <a:endParaRPr lang="en-US" sz="1867">
              <a:solidFill>
                <a:srgbClr val="000000"/>
              </a:solidFill>
              <a:latin typeface="Helvetica Light"/>
              <a:ea typeface="Calibri" panose="020F0502020204030204" pitchFamily="34" charset="0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0ED17305-4F71-41D9-B9AD-2994B3E534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519" y="761341"/>
            <a:ext cx="9653149" cy="747447"/>
          </a:xfrm>
        </p:spPr>
        <p:txBody>
          <a:bodyPr vert="horz"/>
          <a:lstStyle/>
          <a:p>
            <a:r>
              <a:rPr lang="en-US" sz="1867">
                <a:solidFill>
                  <a:schemeClr val="tx1"/>
                </a:solidFill>
              </a:rPr>
              <a:t>Dayco is a </a:t>
            </a:r>
            <a:r>
              <a:rPr lang="en-US" sz="1867" b="1">
                <a:solidFill>
                  <a:schemeClr val="tx1"/>
                </a:solidFill>
              </a:rPr>
              <a:t>global manufacturer and distributor </a:t>
            </a:r>
            <a:r>
              <a:rPr lang="en-US" sz="1867">
                <a:solidFill>
                  <a:schemeClr val="tx1"/>
                </a:solidFill>
              </a:rPr>
              <a:t>of power transmission systems for OEM, OES and Aftermarket customers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DEDD4F0-07CD-486D-964B-B24143F627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371" y="260648"/>
            <a:ext cx="10452100" cy="482600"/>
          </a:xfrm>
        </p:spPr>
        <p:txBody>
          <a:bodyPr/>
          <a:lstStyle/>
          <a:p>
            <a:r>
              <a:rPr lang="en-US"/>
              <a:t>Dayco Sales Channels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D89666E7-DBEE-77AB-7F61-D90B805DA1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3405" y="1869276"/>
            <a:ext cx="4954289" cy="27892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A892B2CB-0FD0-5D5D-C413-542D0B3146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904204" y="1864182"/>
            <a:ext cx="4954289" cy="27892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8">
            <a:extLst>
              <a:ext uri="{FF2B5EF4-FFF2-40B4-BE49-F238E27FC236}">
                <a16:creationId xmlns:a16="http://schemas.microsoft.com/office/drawing/2014/main" id="{D042DFFB-B8D1-C588-CE8A-7DD1773833E4}"/>
              </a:ext>
            </a:extLst>
          </p:cNvPr>
          <p:cNvSpPr txBox="1"/>
          <p:nvPr/>
        </p:nvSpPr>
        <p:spPr>
          <a:xfrm>
            <a:off x="429519" y="4677139"/>
            <a:ext cx="2557475" cy="12718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594" indent="-228594">
              <a:spcAft>
                <a:spcPts val="267"/>
              </a:spcAft>
              <a:buFont typeface="Wingdings" panose="05000000000000000000" pitchFamily="2" charset="2"/>
              <a:buChar char="§"/>
            </a:pPr>
            <a:r>
              <a:rPr lang="en-US" sz="1333">
                <a:latin typeface="Helvetica Light"/>
              </a:rPr>
              <a:t>Aftermarket Kits</a:t>
            </a:r>
          </a:p>
          <a:p>
            <a:pPr marL="228594" indent="-228594">
              <a:spcAft>
                <a:spcPts val="267"/>
              </a:spcAft>
              <a:buFont typeface="Wingdings" panose="05000000000000000000" pitchFamily="2" charset="2"/>
              <a:buChar char="§"/>
            </a:pPr>
            <a:r>
              <a:rPr lang="en-US" sz="1333">
                <a:latin typeface="Helvetica Light"/>
              </a:rPr>
              <a:t>Belts</a:t>
            </a:r>
          </a:p>
          <a:p>
            <a:pPr marL="228594" indent="-228594">
              <a:spcAft>
                <a:spcPts val="267"/>
              </a:spcAft>
              <a:buFont typeface="Wingdings" panose="05000000000000000000" pitchFamily="2" charset="2"/>
              <a:buChar char="§"/>
            </a:pPr>
            <a:r>
              <a:rPr lang="en-US" sz="1333">
                <a:latin typeface="Helvetica Light"/>
              </a:rPr>
              <a:t>Engine Drive Systems</a:t>
            </a:r>
          </a:p>
          <a:p>
            <a:pPr marL="228594" indent="-228594">
              <a:spcAft>
                <a:spcPts val="267"/>
              </a:spcAft>
              <a:buFont typeface="Wingdings" panose="05000000000000000000" pitchFamily="2" charset="2"/>
              <a:buChar char="§"/>
            </a:pPr>
            <a:r>
              <a:rPr lang="en-US" sz="1333">
                <a:latin typeface="Helvetica Light"/>
              </a:rPr>
              <a:t>Cooling Drive Systems</a:t>
            </a:r>
          </a:p>
          <a:p>
            <a:pPr marL="228594" indent="-228594">
              <a:spcAft>
                <a:spcPts val="267"/>
              </a:spcAft>
              <a:buFont typeface="Wingdings" panose="05000000000000000000" pitchFamily="2" charset="2"/>
              <a:buChar char="§"/>
            </a:pPr>
            <a:r>
              <a:rPr lang="en-US" sz="1333">
                <a:latin typeface="Helvetica Light"/>
              </a:rPr>
              <a:t>Wide Range of Service Parts</a:t>
            </a:r>
          </a:p>
        </p:txBody>
      </p:sp>
      <p:sp>
        <p:nvSpPr>
          <p:cNvPr id="5" name="TextBox 48">
            <a:extLst>
              <a:ext uri="{FF2B5EF4-FFF2-40B4-BE49-F238E27FC236}">
                <a16:creationId xmlns:a16="http://schemas.microsoft.com/office/drawing/2014/main" id="{B1794F75-EFE9-F8A9-B4C8-A468F3217AE8}"/>
              </a:ext>
            </a:extLst>
          </p:cNvPr>
          <p:cNvSpPr txBox="1"/>
          <p:nvPr/>
        </p:nvSpPr>
        <p:spPr>
          <a:xfrm>
            <a:off x="6864086" y="4677139"/>
            <a:ext cx="2566292" cy="15154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594" indent="-228594">
              <a:spcAft>
                <a:spcPts val="267"/>
              </a:spcAft>
              <a:buFont typeface="Wingdings" panose="05000000000000000000" pitchFamily="2" charset="2"/>
              <a:buChar char="§"/>
            </a:pPr>
            <a:r>
              <a:rPr lang="en-US" sz="1333">
                <a:latin typeface="Helvetica Light"/>
              </a:rPr>
              <a:t>Timing Belts</a:t>
            </a:r>
          </a:p>
          <a:p>
            <a:pPr marL="228594" indent="-228594">
              <a:spcAft>
                <a:spcPts val="267"/>
              </a:spcAft>
              <a:buFont typeface="Wingdings" panose="05000000000000000000" pitchFamily="2" charset="2"/>
              <a:buChar char="§"/>
            </a:pPr>
            <a:r>
              <a:rPr lang="en-US" sz="1333">
                <a:latin typeface="Helvetica Light"/>
              </a:rPr>
              <a:t>V-belts </a:t>
            </a:r>
          </a:p>
          <a:p>
            <a:pPr marL="228594" indent="-228594">
              <a:spcAft>
                <a:spcPts val="267"/>
              </a:spcAft>
              <a:buFont typeface="Wingdings" panose="05000000000000000000" pitchFamily="2" charset="2"/>
              <a:buChar char="§"/>
            </a:pPr>
            <a:r>
              <a:rPr lang="en-US" sz="1333">
                <a:latin typeface="Helvetica Light"/>
              </a:rPr>
              <a:t>Poly-V Belts  </a:t>
            </a:r>
          </a:p>
          <a:p>
            <a:pPr marL="228594" indent="-228594">
              <a:spcAft>
                <a:spcPts val="267"/>
              </a:spcAft>
              <a:buFont typeface="Wingdings" panose="05000000000000000000" pitchFamily="2" charset="2"/>
              <a:buChar char="§"/>
            </a:pPr>
            <a:r>
              <a:rPr lang="en-US" sz="1333">
                <a:latin typeface="Helvetica Light"/>
              </a:rPr>
              <a:t>CVT Belts</a:t>
            </a:r>
          </a:p>
          <a:p>
            <a:pPr marL="228594" indent="-228594">
              <a:spcAft>
                <a:spcPts val="267"/>
              </a:spcAft>
              <a:buFont typeface="Wingdings" panose="05000000000000000000" pitchFamily="2" charset="2"/>
              <a:buChar char="§"/>
            </a:pPr>
            <a:r>
              <a:rPr lang="en-US" sz="1333">
                <a:latin typeface="Helvetica Light"/>
              </a:rPr>
              <a:t>Industrial Belts</a:t>
            </a:r>
          </a:p>
          <a:p>
            <a:pPr marL="228594" indent="-228594">
              <a:spcAft>
                <a:spcPts val="267"/>
              </a:spcAft>
              <a:buFont typeface="Wingdings" panose="05000000000000000000" pitchFamily="2" charset="2"/>
              <a:buChar char="§"/>
            </a:pPr>
            <a:r>
              <a:rPr lang="en-US" sz="1333">
                <a:latin typeface="Helvetica Light"/>
              </a:rPr>
              <a:t>Belts for Electric Vehicles</a:t>
            </a:r>
          </a:p>
        </p:txBody>
      </p:sp>
      <p:sp>
        <p:nvSpPr>
          <p:cNvPr id="3" name="Freeform: Shape 14">
            <a:extLst>
              <a:ext uri="{FF2B5EF4-FFF2-40B4-BE49-F238E27FC236}">
                <a16:creationId xmlns:a16="http://schemas.microsoft.com/office/drawing/2014/main" id="{F55A8384-AF0C-4D91-2F0B-2A355525873A}"/>
              </a:ext>
            </a:extLst>
          </p:cNvPr>
          <p:cNvSpPr/>
          <p:nvPr/>
        </p:nvSpPr>
        <p:spPr>
          <a:xfrm>
            <a:off x="503404" y="2084851"/>
            <a:ext cx="4954289" cy="348428"/>
          </a:xfrm>
          <a:custGeom>
            <a:avLst/>
            <a:gdLst>
              <a:gd name="connsiteX0" fmla="*/ 0 w 1778882"/>
              <a:gd name="connsiteY0" fmla="*/ 0 h 261321"/>
              <a:gd name="connsiteX1" fmla="*/ 1778882 w 1778882"/>
              <a:gd name="connsiteY1" fmla="*/ 0 h 261321"/>
              <a:gd name="connsiteX2" fmla="*/ 1778882 w 1778882"/>
              <a:gd name="connsiteY2" fmla="*/ 261321 h 261321"/>
              <a:gd name="connsiteX3" fmla="*/ 0 w 1778882"/>
              <a:gd name="connsiteY3" fmla="*/ 261321 h 261321"/>
              <a:gd name="connsiteX4" fmla="*/ 0 w 1778882"/>
              <a:gd name="connsiteY4" fmla="*/ 0 h 261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8882" h="261321">
                <a:moveTo>
                  <a:pt x="0" y="0"/>
                </a:moveTo>
                <a:lnTo>
                  <a:pt x="1778882" y="0"/>
                </a:lnTo>
                <a:lnTo>
                  <a:pt x="1778882" y="261321"/>
                </a:lnTo>
                <a:lnTo>
                  <a:pt x="0" y="261321"/>
                </a:lnTo>
                <a:lnTo>
                  <a:pt x="0" y="0"/>
                </a:lnTo>
                <a:close/>
              </a:path>
            </a:pathLst>
          </a:custGeom>
          <a:solidFill>
            <a:srgbClr val="002060">
              <a:alpha val="40000"/>
            </a:srgb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0640" tIns="40640" rIns="40640" bIns="40640" numCol="1" spcCol="1270" anchor="ctr" anchorCtr="0">
            <a:noAutofit/>
          </a:bodyPr>
          <a:lstStyle/>
          <a:p>
            <a:pPr defTabSz="711182">
              <a:lnSpc>
                <a:spcPct val="90000"/>
              </a:lnSpc>
              <a:spcAft>
                <a:spcPct val="35000"/>
              </a:spcAft>
            </a:pPr>
            <a:r>
              <a:rPr lang="en-IN" sz="1867" b="1">
                <a:latin typeface="Helvetica Light"/>
              </a:rPr>
              <a:t>INDEPENDENT AFTERMARKET &amp; OES</a:t>
            </a:r>
          </a:p>
        </p:txBody>
      </p:sp>
      <p:sp>
        <p:nvSpPr>
          <p:cNvPr id="7" name="Freeform: Shape 14">
            <a:extLst>
              <a:ext uri="{FF2B5EF4-FFF2-40B4-BE49-F238E27FC236}">
                <a16:creationId xmlns:a16="http://schemas.microsoft.com/office/drawing/2014/main" id="{11AEBF3E-4160-EAD4-AABE-1DA00D8D953E}"/>
              </a:ext>
            </a:extLst>
          </p:cNvPr>
          <p:cNvSpPr/>
          <p:nvPr/>
        </p:nvSpPr>
        <p:spPr>
          <a:xfrm>
            <a:off x="6882902" y="2077858"/>
            <a:ext cx="4954289" cy="348428"/>
          </a:xfrm>
          <a:custGeom>
            <a:avLst/>
            <a:gdLst>
              <a:gd name="connsiteX0" fmla="*/ 0 w 1778882"/>
              <a:gd name="connsiteY0" fmla="*/ 0 h 261321"/>
              <a:gd name="connsiteX1" fmla="*/ 1778882 w 1778882"/>
              <a:gd name="connsiteY1" fmla="*/ 0 h 261321"/>
              <a:gd name="connsiteX2" fmla="*/ 1778882 w 1778882"/>
              <a:gd name="connsiteY2" fmla="*/ 261321 h 261321"/>
              <a:gd name="connsiteX3" fmla="*/ 0 w 1778882"/>
              <a:gd name="connsiteY3" fmla="*/ 261321 h 261321"/>
              <a:gd name="connsiteX4" fmla="*/ 0 w 1778882"/>
              <a:gd name="connsiteY4" fmla="*/ 0 h 261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8882" h="261321">
                <a:moveTo>
                  <a:pt x="0" y="0"/>
                </a:moveTo>
                <a:lnTo>
                  <a:pt x="1778882" y="0"/>
                </a:lnTo>
                <a:lnTo>
                  <a:pt x="1778882" y="261321"/>
                </a:lnTo>
                <a:lnTo>
                  <a:pt x="0" y="261321"/>
                </a:lnTo>
                <a:lnTo>
                  <a:pt x="0" y="0"/>
                </a:lnTo>
                <a:close/>
              </a:path>
            </a:pathLst>
          </a:custGeom>
          <a:solidFill>
            <a:srgbClr val="002060">
              <a:alpha val="40000"/>
            </a:srgb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0640" tIns="40640" rIns="40640" bIns="40640" numCol="1" spcCol="1270" anchor="ctr" anchorCtr="0">
            <a:noAutofit/>
          </a:bodyPr>
          <a:lstStyle/>
          <a:p>
            <a:pPr defTabSz="71118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IN" sz="1867" b="1">
                <a:latin typeface="Helvetica Light"/>
              </a:rPr>
              <a:t>OEM</a:t>
            </a:r>
          </a:p>
        </p:txBody>
      </p: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4759BFE2-9191-325D-360A-373E64CEC79A}"/>
              </a:ext>
            </a:extLst>
          </p:cNvPr>
          <p:cNvCxnSpPr/>
          <p:nvPr/>
        </p:nvCxnSpPr>
        <p:spPr bwMode="auto">
          <a:xfrm>
            <a:off x="6192011" y="1864182"/>
            <a:ext cx="0" cy="4338161"/>
          </a:xfrm>
          <a:prstGeom prst="line">
            <a:avLst/>
          </a:prstGeom>
          <a:ln w="9525" cap="flat" cmpd="sng" algn="ctr">
            <a:solidFill>
              <a:srgbClr val="DBD7CE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25402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F178A21-A8BE-F88F-8D50-64632B90E41E}"/>
              </a:ext>
            </a:extLst>
          </p:cNvPr>
          <p:cNvSpPr txBox="1">
            <a:spLocks/>
          </p:cNvSpPr>
          <p:nvPr/>
        </p:nvSpPr>
        <p:spPr>
          <a:xfrm>
            <a:off x="333315" y="260351"/>
            <a:ext cx="10452100" cy="482600"/>
          </a:xfrm>
          <a:prstGeom prst="rect">
            <a:avLst/>
          </a:prstGeom>
        </p:spPr>
        <p:txBody>
          <a:bodyPr/>
          <a:lstStyle>
            <a:lvl1pPr algn="l" defTabSz="457200" rtl="0" eaLnBrk="0" fontAlgn="base" hangingPunct="0">
              <a:spcBef>
                <a:spcPts val="400"/>
              </a:spcBef>
              <a:spcAft>
                <a:spcPct val="0"/>
              </a:spcAft>
              <a:defRPr kern="1200">
                <a:solidFill>
                  <a:srgbClr val="0F7CCB"/>
                </a:solidFill>
                <a:latin typeface="+mn-lt"/>
                <a:ea typeface="+mn-ea"/>
                <a:cs typeface="+mn-cs"/>
                <a:sym typeface="Helvetica" panose="020B0604020202020204" pitchFamily="34" charset="0"/>
              </a:defRPr>
            </a:lvl1pPr>
            <a:lvl2pPr marL="639763" indent="-182563" algn="l" defTabSz="457200" rtl="0" eaLnBrk="0" fontAlgn="base" hangingPunct="0">
              <a:spcBef>
                <a:spcPts val="400"/>
              </a:spcBef>
              <a:spcAft>
                <a:spcPct val="0"/>
              </a:spcAft>
              <a:buSzPct val="100000"/>
              <a:buChar char="–"/>
              <a:defRPr kern="1200">
                <a:solidFill>
                  <a:srgbClr val="0F7CCB"/>
                </a:solidFill>
                <a:latin typeface="+mn-lt"/>
                <a:ea typeface="+mn-ea"/>
                <a:cs typeface="+mn-cs"/>
                <a:sym typeface="Helvetica" panose="020B0604020202020204" pitchFamily="34" charset="0"/>
              </a:defRPr>
            </a:lvl2pPr>
            <a:lvl3pPr marL="1085850" indent="-171450" algn="l" defTabSz="457200" rtl="0" eaLnBrk="0" fontAlgn="base" hangingPunct="0">
              <a:spcBef>
                <a:spcPts val="400"/>
              </a:spcBef>
              <a:spcAft>
                <a:spcPct val="0"/>
              </a:spcAft>
              <a:buSzPct val="100000"/>
              <a:buChar char="•"/>
              <a:defRPr kern="1200">
                <a:solidFill>
                  <a:srgbClr val="0F7CCB"/>
                </a:solidFill>
                <a:latin typeface="+mn-lt"/>
                <a:ea typeface="+mn-ea"/>
                <a:cs typeface="+mn-cs"/>
                <a:sym typeface="Helvetica" panose="020B0604020202020204" pitchFamily="34" charset="0"/>
              </a:defRPr>
            </a:lvl3pPr>
            <a:lvl4pPr marL="1576388" indent="-204788" algn="l" defTabSz="457200" rtl="0" eaLnBrk="0" fontAlgn="base" hangingPunct="0">
              <a:spcBef>
                <a:spcPts val="400"/>
              </a:spcBef>
              <a:spcAft>
                <a:spcPct val="0"/>
              </a:spcAft>
              <a:buSzPct val="100000"/>
              <a:buChar char="–"/>
              <a:defRPr kern="1200">
                <a:solidFill>
                  <a:srgbClr val="0F7CCB"/>
                </a:solidFill>
                <a:latin typeface="+mn-lt"/>
                <a:ea typeface="+mn-ea"/>
                <a:cs typeface="+mn-cs"/>
                <a:sym typeface="Helvetica" panose="020B0604020202020204" pitchFamily="34" charset="0"/>
              </a:defRPr>
            </a:lvl4pPr>
            <a:lvl5pPr marL="2033588" indent="-204788" algn="l" defTabSz="457200" rtl="0" eaLnBrk="0" fontAlgn="base" hangingPunct="0">
              <a:spcBef>
                <a:spcPts val="400"/>
              </a:spcBef>
              <a:spcAft>
                <a:spcPct val="0"/>
              </a:spcAft>
              <a:buSzPct val="100000"/>
              <a:buChar char="»"/>
              <a:defRPr kern="1200">
                <a:solidFill>
                  <a:srgbClr val="0F7CCB"/>
                </a:solidFill>
                <a:latin typeface="+mn-lt"/>
                <a:ea typeface="+mn-ea"/>
                <a:cs typeface="+mn-cs"/>
                <a:sym typeface="Helvetica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667"/>
              <a:t>Dayco Markets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CFEB8CBE-6E39-6A38-52CA-996D54DE4991}"/>
              </a:ext>
            </a:extLst>
          </p:cNvPr>
          <p:cNvSpPr txBox="1"/>
          <p:nvPr/>
        </p:nvSpPr>
        <p:spPr>
          <a:xfrm>
            <a:off x="416987" y="3909053"/>
            <a:ext cx="3182732" cy="93346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L="0" marR="0" indent="0" eaLnBrk="1" latinLnBrk="0">
              <a:lnSpc>
                <a:spcPct val="100000"/>
              </a:lnSpc>
              <a:buClrTx/>
              <a:buSzTx/>
              <a:buFontTx/>
              <a:buNone/>
              <a:tabLst/>
              <a:defRPr sz="1400">
                <a:solidFill>
                  <a:schemeClr val="tx1"/>
                </a:solidFill>
                <a:latin typeface="Helvetica Light" panose="00000500000000000000" pitchFamily="50" charset="0"/>
                <a:ea typeface="Calibri" panose="020F0502020204030204" pitchFamily="34" charset="0"/>
              </a:defRPr>
            </a:lvl1pPr>
          </a:lstStyle>
          <a:p>
            <a:r>
              <a:rPr lang="en-US" sz="1467" b="1"/>
              <a:t>Light Duty and LCV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n-US" sz="1333"/>
              <a:t>ICE (internal Combustion Engine)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n-US" sz="1333"/>
              <a:t>HVEs (Hybrid Electric Vehicles)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n-US" sz="1333"/>
              <a:t>BEVs (Battery Electric Vehicles)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AA608FA5-7DDA-F7FB-0F0A-066B19F5DCB4}"/>
              </a:ext>
            </a:extLst>
          </p:cNvPr>
          <p:cNvSpPr txBox="1"/>
          <p:nvPr/>
        </p:nvSpPr>
        <p:spPr>
          <a:xfrm>
            <a:off x="9744406" y="3813043"/>
            <a:ext cx="2496277" cy="19590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/>
            <a:r>
              <a:rPr lang="en-US" sz="1467" b="1">
                <a:latin typeface="Helvetica Light" panose="00000500000000000000" pitchFamily="50" charset="0"/>
              </a:rPr>
              <a:t>Industrial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n-US" sz="1333">
                <a:latin typeface="Helvetica Light" panose="00000500000000000000" pitchFamily="50" charset="0"/>
              </a:rPr>
              <a:t>Agriculture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n-US" sz="1333">
                <a:latin typeface="Helvetica Light" panose="00000500000000000000" pitchFamily="50" charset="0"/>
              </a:rPr>
              <a:t>Construction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n-US" sz="1333">
                <a:latin typeface="Helvetica Light" panose="00000500000000000000" pitchFamily="50" charset="0"/>
              </a:rPr>
              <a:t>Consumer Products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n-US" sz="1333">
                <a:latin typeface="Helvetica Light" panose="00000500000000000000" pitchFamily="50" charset="0"/>
              </a:rPr>
              <a:t>Food &amp; Beverage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n-US" sz="1333">
                <a:latin typeface="Helvetica Light" panose="00000500000000000000" pitchFamily="50" charset="0"/>
              </a:rPr>
              <a:t>General Manufacturing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n-US" sz="1333">
                <a:latin typeface="Helvetica Light" panose="00000500000000000000" pitchFamily="50" charset="0"/>
              </a:rPr>
              <a:t>HD Industrial Equipment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n-US" sz="1333">
                <a:latin typeface="Helvetica Light" panose="00000500000000000000" pitchFamily="50" charset="0"/>
              </a:rPr>
              <a:t>HVAC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n-US" sz="1333">
                <a:latin typeface="Helvetica Light" panose="00000500000000000000" pitchFamily="50" charset="0"/>
              </a:rPr>
              <a:t>Machine &amp; Tools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0313C7AC-0537-3DFC-7186-1169C612C259}"/>
              </a:ext>
            </a:extLst>
          </p:cNvPr>
          <p:cNvSpPr txBox="1"/>
          <p:nvPr/>
        </p:nvSpPr>
        <p:spPr>
          <a:xfrm>
            <a:off x="416987" y="5157193"/>
            <a:ext cx="2297168" cy="7283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/>
            <a:r>
              <a:rPr lang="en-US" sz="1467" b="1">
                <a:latin typeface="Helvetica Light" panose="00000500000000000000" pitchFamily="50" charset="0"/>
              </a:rPr>
              <a:t>Medium and Heavy Duty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n-US" sz="1333">
                <a:latin typeface="Helvetica Light" panose="00000500000000000000" pitchFamily="50" charset="0"/>
              </a:rPr>
              <a:t>Bus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n-US" sz="1333">
                <a:latin typeface="Helvetica Light" panose="00000500000000000000" pitchFamily="50" charset="0"/>
              </a:rPr>
              <a:t>Truck</a:t>
            </a:r>
          </a:p>
        </p:txBody>
      </p:sp>
      <p:cxnSp>
        <p:nvCxnSpPr>
          <p:cNvPr id="2" name="Connettore diritto 1">
            <a:extLst>
              <a:ext uri="{FF2B5EF4-FFF2-40B4-BE49-F238E27FC236}">
                <a16:creationId xmlns:a16="http://schemas.microsoft.com/office/drawing/2014/main" id="{CD602A88-E321-FB05-59A0-1D795A9020C6}"/>
              </a:ext>
            </a:extLst>
          </p:cNvPr>
          <p:cNvCxnSpPr>
            <a:cxnSpLocks/>
          </p:cNvCxnSpPr>
          <p:nvPr/>
        </p:nvCxnSpPr>
        <p:spPr bwMode="auto">
          <a:xfrm flipV="1">
            <a:off x="5807968" y="917272"/>
            <a:ext cx="0" cy="5200027"/>
          </a:xfrm>
          <a:prstGeom prst="line">
            <a:avLst/>
          </a:prstGeom>
          <a:ln w="9525" cap="flat" cmpd="sng" algn="ctr">
            <a:solidFill>
              <a:srgbClr val="DBD7CE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396C31CD-798E-0EC9-C36F-FC0B9DB6B790}"/>
              </a:ext>
            </a:extLst>
          </p:cNvPr>
          <p:cNvSpPr txBox="1"/>
          <p:nvPr/>
        </p:nvSpPr>
        <p:spPr>
          <a:xfrm>
            <a:off x="8112225" y="3813044"/>
            <a:ext cx="1953321" cy="15694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/>
            <a:r>
              <a:rPr lang="en-US" sz="1467" b="1">
                <a:latin typeface="Helvetica Light" panose="00000500000000000000" pitchFamily="50" charset="0"/>
              </a:rPr>
              <a:t>Off Highway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n-US" sz="1333">
                <a:latin typeface="Helvetica Light" panose="00000500000000000000" pitchFamily="50" charset="0"/>
              </a:rPr>
              <a:t>Earth moving machines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n-US" sz="1333">
                <a:latin typeface="Helvetica Light" panose="00000500000000000000" pitchFamily="50" charset="0"/>
              </a:rPr>
              <a:t>Bulldozers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n-US" sz="1333">
                <a:latin typeface="Helvetica Light" panose="00000500000000000000" pitchFamily="50" charset="0"/>
              </a:rPr>
              <a:t>Gensets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n-US" sz="1333">
                <a:latin typeface="Helvetica Light" panose="00000500000000000000" pitchFamily="50" charset="0"/>
              </a:rPr>
              <a:t>Lifting cranes</a:t>
            </a:r>
          </a:p>
          <a:p>
            <a:pPr marL="380990" lvl="1" indent="-380990">
              <a:buFont typeface="Arial" panose="020B0604020202020204" pitchFamily="34" charset="0"/>
              <a:buChar char="•"/>
            </a:pPr>
            <a:endParaRPr lang="en-US" sz="1467">
              <a:latin typeface="Helvetica Light" panose="00000500000000000000" pitchFamily="50" charset="0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66FC54EA-9DD3-F82C-B27C-F656DF6DE9D0}"/>
              </a:ext>
            </a:extLst>
          </p:cNvPr>
          <p:cNvSpPr txBox="1"/>
          <p:nvPr/>
        </p:nvSpPr>
        <p:spPr>
          <a:xfrm>
            <a:off x="6480044" y="3813043"/>
            <a:ext cx="1953321" cy="1138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/>
            <a:r>
              <a:rPr lang="en-US" sz="1467" b="1">
                <a:latin typeface="Helvetica Light" panose="00000500000000000000" pitchFamily="50" charset="0"/>
              </a:rPr>
              <a:t>Power Sport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n-US" sz="1333">
                <a:latin typeface="Helvetica Light" panose="00000500000000000000" pitchFamily="50" charset="0"/>
              </a:rPr>
              <a:t>UTV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n-US" sz="1333">
                <a:latin typeface="Helvetica Light" panose="00000500000000000000" pitchFamily="50" charset="0"/>
              </a:rPr>
              <a:t>Snowmobile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n-US" sz="1333">
                <a:latin typeface="Helvetica Light" panose="00000500000000000000" pitchFamily="50" charset="0"/>
              </a:rPr>
              <a:t>Scooter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n-US" sz="1333">
                <a:latin typeface="Helvetica Light" panose="00000500000000000000" pitchFamily="50" charset="0"/>
              </a:rPr>
              <a:t>Motorcycle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7164C3E-1837-43B0-AD72-0594A1BAD822}"/>
              </a:ext>
            </a:extLst>
          </p:cNvPr>
          <p:cNvSpPr txBox="1"/>
          <p:nvPr/>
        </p:nvSpPr>
        <p:spPr>
          <a:xfrm>
            <a:off x="6480044" y="5330919"/>
            <a:ext cx="1953321" cy="7283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/>
            <a:r>
              <a:rPr lang="en-US" sz="1467" b="1">
                <a:latin typeface="Helvetica Light" panose="00000500000000000000" pitchFamily="50" charset="0"/>
              </a:rPr>
              <a:t>Personal Mobility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n-US" sz="1333">
                <a:latin typeface="Helvetica Light" panose="00000500000000000000" pitchFamily="50" charset="0"/>
              </a:rPr>
              <a:t>E-bike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n-US" sz="1333">
                <a:latin typeface="Helvetica Light" panose="00000500000000000000" pitchFamily="50" charset="0"/>
              </a:rPr>
              <a:t>Bike</a:t>
            </a:r>
          </a:p>
        </p:txBody>
      </p:sp>
      <p:pic>
        <p:nvPicPr>
          <p:cNvPr id="10" name="Immagine 9" descr="Immagine che contiene aria aperta, trasporto, attrezzature sportive, Ruota di bicicletta&#10;&#10;Descrizione generata automaticamente">
            <a:extLst>
              <a:ext uri="{FF2B5EF4-FFF2-40B4-BE49-F238E27FC236}">
                <a16:creationId xmlns:a16="http://schemas.microsoft.com/office/drawing/2014/main" id="{15E92268-72EF-C585-9E97-05E03B2F605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2012" y="997906"/>
            <a:ext cx="4722115" cy="2656191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402B66E4-2E5D-74A0-6B73-BE85DC7AB75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395" y="997907"/>
            <a:ext cx="4703204" cy="26561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877798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27C34E43-93EC-42DA-8436-2A88CB9C4615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0" imgH="469" progId="TCLayout.ActiveDocument.1">
                  <p:embed/>
                </p:oleObj>
              </mc:Choice>
              <mc:Fallback>
                <p:oleObj name="think-cell Slide" r:id="rId4" imgW="470" imgH="469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27C34E43-93EC-42DA-8436-2A88CB9C46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 hidden="1">
            <a:extLst>
              <a:ext uri="{FF2B5EF4-FFF2-40B4-BE49-F238E27FC236}">
                <a16:creationId xmlns:a16="http://schemas.microsoft.com/office/drawing/2014/main" id="{D816A632-0245-44FE-A51B-98E70CD5FF8E}"/>
              </a:ext>
            </a:extLst>
          </p:cNvPr>
          <p:cNvSpPr/>
          <p:nvPr>
            <p:custDataLst>
              <p:tags r:id="rId2"/>
            </p:custDataLst>
          </p:nvPr>
        </p:nvSpPr>
        <p:spPr bwMode="auto">
          <a:xfrm>
            <a:off x="0" y="0"/>
            <a:ext cx="211667" cy="211667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none" lIns="0" tIns="0" rIns="0" bIns="0" numCol="1" spcCol="0" rtlCol="0" anchor="ctr" anchorCtr="0" compatLnSpc="1">
            <a:prstTxWarp prst="textNoShape">
              <a:avLst/>
            </a:prstTxWarp>
            <a:noAutofit/>
          </a:bodyPr>
          <a:lstStyle/>
          <a:p>
            <a:pPr eaLnBrk="1"/>
            <a:endParaRPr lang="en-US" sz="2133">
              <a:solidFill>
                <a:srgbClr val="000000"/>
              </a:solidFill>
              <a:latin typeface="Helvetica Light"/>
              <a:ea typeface="Calibri" panose="020F0502020204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38AB742-3B3D-4C77-AD2C-9B7FA2AE2D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1217" y="740702"/>
            <a:ext cx="9753600" cy="453953"/>
          </a:xfrm>
        </p:spPr>
        <p:txBody>
          <a:bodyPr vert="horz" anchor="t"/>
          <a:lstStyle/>
          <a:p>
            <a:r>
              <a:rPr lang="en-US">
                <a:solidFill>
                  <a:schemeClr val="tx1"/>
                </a:solidFill>
              </a:rPr>
              <a:t>Serving global markets and OEM/Aftermarket customers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B7A9F1-D370-4B07-BFAA-2707A4E8E0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Highly Diversified Customer Base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68958234-D863-8BBD-1BAB-C74AA6A7D3D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3779" y="3999772"/>
            <a:ext cx="639120" cy="639120"/>
          </a:xfrm>
          <a:prstGeom prst="rect">
            <a:avLst/>
          </a:prstGeom>
        </p:spPr>
      </p:pic>
      <p:pic>
        <p:nvPicPr>
          <p:cNvPr id="2052" name="Picture 4" descr="RURAL SANTA FE">
            <a:extLst>
              <a:ext uri="{FF2B5EF4-FFF2-40B4-BE49-F238E27FC236}">
                <a16:creationId xmlns:a16="http://schemas.microsoft.com/office/drawing/2014/main" id="{B7A789AB-36D7-8B48-9EA6-73E1E8541C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42363" y="2466690"/>
            <a:ext cx="1169779" cy="318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55BE203B-0D69-7D4E-2674-7102840E07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1005" y="1843260"/>
            <a:ext cx="1344281" cy="394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Embrepar - Distribuidora de Peças">
            <a:extLst>
              <a:ext uri="{FF2B5EF4-FFF2-40B4-BE49-F238E27FC236}">
                <a16:creationId xmlns:a16="http://schemas.microsoft.com/office/drawing/2014/main" id="{596E67B0-0F16-8B48-B47F-11AC8F64FB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43112" y="2504236"/>
            <a:ext cx="693909" cy="463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Almex">
            <a:extLst>
              <a:ext uri="{FF2B5EF4-FFF2-40B4-BE49-F238E27FC236}">
                <a16:creationId xmlns:a16="http://schemas.microsoft.com/office/drawing/2014/main" id="{E13C69F4-2885-30E6-372D-AFA82ABBE6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41649" y="1839391"/>
            <a:ext cx="839937" cy="39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Bapcor Limited | LinkedIn">
            <a:extLst>
              <a:ext uri="{FF2B5EF4-FFF2-40B4-BE49-F238E27FC236}">
                <a16:creationId xmlns:a16="http://schemas.microsoft.com/office/drawing/2014/main" id="{3D20A944-B69B-058D-DEE5-22F34B7CEE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70080" y="4732994"/>
            <a:ext cx="1342061" cy="460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C71567A4-96EB-97CD-4FFE-9D9026433940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0596" y="5404801"/>
            <a:ext cx="929752" cy="374736"/>
          </a:xfrm>
          <a:prstGeom prst="rect">
            <a:avLst/>
          </a:prstGeom>
        </p:spPr>
      </p:pic>
      <p:pic>
        <p:nvPicPr>
          <p:cNvPr id="2068" name="Picture 20" descr="Who is Repco">
            <a:extLst>
              <a:ext uri="{FF2B5EF4-FFF2-40B4-BE49-F238E27FC236}">
                <a16:creationId xmlns:a16="http://schemas.microsoft.com/office/drawing/2014/main" id="{256E813D-44F2-330A-C59B-92F2ECC92E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6861" y="5250099"/>
            <a:ext cx="1755081" cy="582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Inter Cars Italia S.r.l. a Socio Unico - Home">
            <a:extLst>
              <a:ext uri="{FF2B5EF4-FFF2-40B4-BE49-F238E27FC236}">
                <a16:creationId xmlns:a16="http://schemas.microsoft.com/office/drawing/2014/main" id="{CEC197F3-E51D-BA2F-6BA1-F50A1A4BBC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0406" y="2538742"/>
            <a:ext cx="1135169" cy="394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Dınamık Otomotıv Gıda Teks. Ith.Ihr.San. Ve Tıc. | OSTİM">
            <a:extLst>
              <a:ext uri="{FF2B5EF4-FFF2-40B4-BE49-F238E27FC236}">
                <a16:creationId xmlns:a16="http://schemas.microsoft.com/office/drawing/2014/main" id="{DF771FEA-1E23-BF58-C7F8-74AB47DA9D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1440" y="1862113"/>
            <a:ext cx="890701" cy="402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4" name="Picture 26" descr="Auto Partner SA: azionisti, dirigenti e profilo società | APR |  PLATPRT00018 | MarketScreener">
            <a:extLst>
              <a:ext uri="{FF2B5EF4-FFF2-40B4-BE49-F238E27FC236}">
                <a16:creationId xmlns:a16="http://schemas.microsoft.com/office/drawing/2014/main" id="{580F1833-F962-A875-90A6-CB196F86C96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61626" y="4823246"/>
            <a:ext cx="932117" cy="30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6" name="Picture 28" descr="Groupauto Mesnil - Pièces auto | Vitry-sur-Seine">
            <a:extLst>
              <a:ext uri="{FF2B5EF4-FFF2-40B4-BE49-F238E27FC236}">
                <a16:creationId xmlns:a16="http://schemas.microsoft.com/office/drawing/2014/main" id="{070928CF-8684-3C78-25EF-DDFA73C045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083" y="3287539"/>
            <a:ext cx="515760" cy="51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8" name="Picture 30" descr="Martaş Automotive Aftermarket | Press Kit">
            <a:extLst>
              <a:ext uri="{FF2B5EF4-FFF2-40B4-BE49-F238E27FC236}">
                <a16:creationId xmlns:a16="http://schemas.microsoft.com/office/drawing/2014/main" id="{7B4A6A15-4684-30BB-311B-BBACA088DA0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563" t="13550" r="22237" b="17928"/>
          <a:stretch/>
        </p:blipFill>
        <p:spPr bwMode="auto">
          <a:xfrm>
            <a:off x="1813065" y="3313945"/>
            <a:ext cx="766207" cy="577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0" name="Picture 32" descr="CATI spa | Venaria Reale">
            <a:extLst>
              <a:ext uri="{FF2B5EF4-FFF2-40B4-BE49-F238E27FC236}">
                <a16:creationId xmlns:a16="http://schemas.microsoft.com/office/drawing/2014/main" id="{0B63FAD0-E661-DB98-B208-B317C87BB2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45107" y="2376663"/>
            <a:ext cx="523160" cy="523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2" name="Picture 34" descr="Demauto Lo sai che? | Lo sapevi che ........... | By DemautoFacebook">
            <a:extLst>
              <a:ext uri="{FF2B5EF4-FFF2-40B4-BE49-F238E27FC236}">
                <a16:creationId xmlns:a16="http://schemas.microsoft.com/office/drawing/2014/main" id="{47997AE0-2322-3DF5-AAC0-646B2C0F97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96470" y="3284712"/>
            <a:ext cx="636317" cy="636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4" name="Picture 36" descr="Advance Auto Parts, Inc. - Home">
            <a:extLst>
              <a:ext uri="{FF2B5EF4-FFF2-40B4-BE49-F238E27FC236}">
                <a16:creationId xmlns:a16="http://schemas.microsoft.com/office/drawing/2014/main" id="{D6984FB7-E0DC-0166-989A-1159C5F33D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427" y="4194345"/>
            <a:ext cx="885387" cy="286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6" name="Picture 38" descr="Fisher Auto Parts | LinkedIn">
            <a:extLst>
              <a:ext uri="{FF2B5EF4-FFF2-40B4-BE49-F238E27FC236}">
                <a16:creationId xmlns:a16="http://schemas.microsoft.com/office/drawing/2014/main" id="{F155CB8D-9C59-840E-3F23-A49785B55F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06654" y="4107977"/>
            <a:ext cx="606869" cy="409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90" name="Picture 42" descr="Because parts authority auto fallen&quot; Sticker for Sale by Laura W Hoover |  Redbubble">
            <a:extLst>
              <a:ext uri="{FF2B5EF4-FFF2-40B4-BE49-F238E27FC236}">
                <a16:creationId xmlns:a16="http://schemas.microsoft.com/office/drawing/2014/main" id="{B83CA163-BBFD-4BB9-0D50-A8C1ACD86B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1441" b="40845"/>
          <a:stretch/>
        </p:blipFill>
        <p:spPr bwMode="auto">
          <a:xfrm>
            <a:off x="4122021" y="3287539"/>
            <a:ext cx="1590121" cy="376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94" name="Picture 46" descr="FleetPride Strengthens Mobile Services with Acquisition of Knowles On Site  Repair, Inc.">
            <a:extLst>
              <a:ext uri="{FF2B5EF4-FFF2-40B4-BE49-F238E27FC236}">
                <a16:creationId xmlns:a16="http://schemas.microsoft.com/office/drawing/2014/main" id="{477066AE-4C38-A69D-0666-8D987570EE6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968" b="25273"/>
          <a:stretch/>
        </p:blipFill>
        <p:spPr bwMode="auto">
          <a:xfrm>
            <a:off x="410406" y="4852419"/>
            <a:ext cx="1175636" cy="305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96" name="Picture 48" descr="APC Auto Parts Centres Logo">
            <a:extLst>
              <a:ext uri="{FF2B5EF4-FFF2-40B4-BE49-F238E27FC236}">
                <a16:creationId xmlns:a16="http://schemas.microsoft.com/office/drawing/2014/main" id="{C07E1FC1-E082-CD58-FB96-1A79461B51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5730" y="4819514"/>
            <a:ext cx="760797" cy="352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98" name="Picture 50" descr="Bestbuy Logo">
            <a:extLst>
              <a:ext uri="{FF2B5EF4-FFF2-40B4-BE49-F238E27FC236}">
                <a16:creationId xmlns:a16="http://schemas.microsoft.com/office/drawing/2014/main" id="{439BA59F-D2D7-6896-200E-AA535A3989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66043" y="4138213"/>
            <a:ext cx="1146099" cy="335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00" name="Picture 52" descr="Wesfil | Service Parts">
            <a:extLst>
              <a:ext uri="{FF2B5EF4-FFF2-40B4-BE49-F238E27FC236}">
                <a16:creationId xmlns:a16="http://schemas.microsoft.com/office/drawing/2014/main" id="{DAFDB234-E976-A4EA-D4C4-D02A0859D91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71978" y="5355169"/>
            <a:ext cx="523345" cy="409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id="{05C7D825-2CFA-0223-8539-696512A08264}"/>
              </a:ext>
            </a:extLst>
          </p:cNvPr>
          <p:cNvSpPr/>
          <p:nvPr/>
        </p:nvSpPr>
        <p:spPr bwMode="auto">
          <a:xfrm>
            <a:off x="354903" y="3613981"/>
            <a:ext cx="5367768" cy="492440"/>
          </a:xfrm>
          <a:prstGeom prst="rect">
            <a:avLst/>
          </a:prstGeom>
          <a:solidFill>
            <a:schemeClr val="accent5">
              <a:alpha val="26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60959" tIns="60959" rIns="60959" bIns="60959" numCol="1" rtlCol="0" anchor="ctr" anchorCtr="0" compatLnSpc="1">
            <a:prstTxWarp prst="textNoShape">
              <a:avLst/>
            </a:prstTxWarp>
            <a:spAutoFit/>
          </a:bodyPr>
          <a:lstStyle/>
          <a:p>
            <a:pPr defTabSz="609585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ECBE5C68-9BF2-E7B7-AB73-05164E8D92FE}"/>
              </a:ext>
            </a:extLst>
          </p:cNvPr>
          <p:cNvSpPr txBox="1"/>
          <p:nvPr/>
        </p:nvSpPr>
        <p:spPr>
          <a:xfrm>
            <a:off x="357000" y="1296122"/>
            <a:ext cx="5355141" cy="492443"/>
          </a:xfrm>
          <a:prstGeom prst="rect">
            <a:avLst/>
          </a:prstGeom>
          <a:solidFill>
            <a:srgbClr val="0090D4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 lIns="121920" tIns="60960" rIns="121920" bIns="60960" anchor="t">
            <a:spAutoFit/>
          </a:bodyPr>
          <a:lstStyle/>
          <a:p>
            <a:pPr algn="ctr"/>
            <a:r>
              <a:rPr lang="it-IT" sz="2400">
                <a:solidFill>
                  <a:schemeClr val="bg1"/>
                </a:solidFill>
                <a:latin typeface="Helvetica Neue"/>
                <a:cs typeface="Calibri"/>
              </a:rPr>
              <a:t>Independent Aftermarket </a:t>
            </a:r>
            <a:endParaRPr lang="en-US" sz="2400">
              <a:solidFill>
                <a:schemeClr val="bg1"/>
              </a:solidFill>
              <a:latin typeface="Helvetica Neue"/>
            </a:endParaRPr>
          </a:p>
        </p:txBody>
      </p:sp>
      <p:sp>
        <p:nvSpPr>
          <p:cNvPr id="41" name="CasellaDiTesto 40">
            <a:extLst>
              <a:ext uri="{FF2B5EF4-FFF2-40B4-BE49-F238E27FC236}">
                <a16:creationId xmlns:a16="http://schemas.microsoft.com/office/drawing/2014/main" id="{9744BE65-1E18-7831-E9D8-BE3296A6B51E}"/>
              </a:ext>
            </a:extLst>
          </p:cNvPr>
          <p:cNvSpPr txBox="1"/>
          <p:nvPr/>
        </p:nvSpPr>
        <p:spPr>
          <a:xfrm>
            <a:off x="6684531" y="1284536"/>
            <a:ext cx="5355141" cy="461665"/>
          </a:xfrm>
          <a:prstGeom prst="rect">
            <a:avLst/>
          </a:prstGeom>
          <a:solidFill>
            <a:srgbClr val="0090D4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t-IT" sz="2400">
                <a:solidFill>
                  <a:schemeClr val="bg1"/>
                </a:solidFill>
                <a:latin typeface="Helvetica Neue"/>
              </a:rPr>
              <a:t>OEM / OES</a:t>
            </a:r>
            <a:endParaRPr lang="en-US" sz="2400">
              <a:solidFill>
                <a:schemeClr val="bg1"/>
              </a:solidFill>
              <a:latin typeface="Helvetica Neue"/>
            </a:endParaRP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B5A6B821-97AA-E7AA-23BF-617DDD3AA339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8075" y="1906468"/>
            <a:ext cx="1146099" cy="470195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90F62F51-ED6A-292C-D8EC-055B32359F64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8075" y="2504235"/>
            <a:ext cx="1146099" cy="649968"/>
          </a:xfrm>
          <a:prstGeom prst="rect">
            <a:avLst/>
          </a:prstGeom>
        </p:spPr>
      </p:pic>
      <p:pic>
        <p:nvPicPr>
          <p:cNvPr id="17" name="Picture 2" descr="CAT (Caterpillar) Logo, symbol, meaning, history, PNG, brand">
            <a:extLst>
              <a:ext uri="{FF2B5EF4-FFF2-40B4-BE49-F238E27FC236}">
                <a16:creationId xmlns:a16="http://schemas.microsoft.com/office/drawing/2014/main" id="{27F65918-A69D-A9A4-F656-1A3D5CA76C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96802" y="1906469"/>
            <a:ext cx="839633" cy="470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98114C51-2A21-9382-3347-096C7989A591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9064" y="1906468"/>
            <a:ext cx="970529" cy="470195"/>
          </a:xfrm>
          <a:prstGeom prst="rect">
            <a:avLst/>
          </a:prstGeom>
        </p:spPr>
      </p:pic>
      <p:pic>
        <p:nvPicPr>
          <p:cNvPr id="1028" name="Picture 4" descr="Cummins - Wikipedia">
            <a:extLst>
              <a:ext uri="{FF2B5EF4-FFF2-40B4-BE49-F238E27FC236}">
                <a16:creationId xmlns:a16="http://schemas.microsoft.com/office/drawing/2014/main" id="{B65A95DF-CE40-109B-A5A9-EEED153A1E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30985" y="2509016"/>
            <a:ext cx="639121" cy="603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Immagine 19">
            <a:extLst>
              <a:ext uri="{FF2B5EF4-FFF2-40B4-BE49-F238E27FC236}">
                <a16:creationId xmlns:a16="http://schemas.microsoft.com/office/drawing/2014/main" id="{528BC785-B812-11D1-BE57-AB0F8A5487DB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8521" y="3309591"/>
            <a:ext cx="2023379" cy="168615"/>
          </a:xfrm>
          <a:prstGeom prst="rect">
            <a:avLst/>
          </a:prstGeom>
        </p:spPr>
      </p:pic>
      <p:pic>
        <p:nvPicPr>
          <p:cNvPr id="21" name="Immagine 20">
            <a:extLst>
              <a:ext uri="{FF2B5EF4-FFF2-40B4-BE49-F238E27FC236}">
                <a16:creationId xmlns:a16="http://schemas.microsoft.com/office/drawing/2014/main" id="{285C147B-0020-4AAB-2A06-D3092B3AD91B}"/>
              </a:ext>
            </a:extLst>
          </p:cNvPr>
          <p:cNvPicPr>
            <a:picLocks noChangeAspect="1"/>
          </p:cNvPicPr>
          <p:nvPr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9808" y="2513976"/>
            <a:ext cx="598193" cy="598193"/>
          </a:xfrm>
          <a:prstGeom prst="rect">
            <a:avLst/>
          </a:prstGeom>
        </p:spPr>
      </p:pic>
      <p:pic>
        <p:nvPicPr>
          <p:cNvPr id="22" name="Immagine 21">
            <a:extLst>
              <a:ext uri="{FF2B5EF4-FFF2-40B4-BE49-F238E27FC236}">
                <a16:creationId xmlns:a16="http://schemas.microsoft.com/office/drawing/2014/main" id="{E0C6A407-D5F9-571D-1DA0-5035672B5F8D}"/>
              </a:ext>
            </a:extLst>
          </p:cNvPr>
          <p:cNvPicPr>
            <a:picLocks noChangeAspect="1"/>
          </p:cNvPicPr>
          <p:nvPr/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72222" y="1906469"/>
            <a:ext cx="1228775" cy="463308"/>
          </a:xfrm>
          <a:prstGeom prst="rect">
            <a:avLst/>
          </a:prstGeom>
        </p:spPr>
      </p:pic>
      <p:pic>
        <p:nvPicPr>
          <p:cNvPr id="23" name="Immagine 22">
            <a:extLst>
              <a:ext uri="{FF2B5EF4-FFF2-40B4-BE49-F238E27FC236}">
                <a16:creationId xmlns:a16="http://schemas.microsoft.com/office/drawing/2014/main" id="{2DD30503-95F7-C84D-2072-B4CB659288DA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4431" y="2502008"/>
            <a:ext cx="2281708" cy="617963"/>
          </a:xfrm>
          <a:prstGeom prst="rect">
            <a:avLst/>
          </a:prstGeom>
        </p:spPr>
      </p:pic>
      <p:pic>
        <p:nvPicPr>
          <p:cNvPr id="25" name="Immagine 24">
            <a:extLst>
              <a:ext uri="{FF2B5EF4-FFF2-40B4-BE49-F238E27FC236}">
                <a16:creationId xmlns:a16="http://schemas.microsoft.com/office/drawing/2014/main" id="{B94E1742-7483-D185-4F75-84DF3465DF7D}"/>
              </a:ext>
            </a:extLst>
          </p:cNvPr>
          <p:cNvPicPr>
            <a:picLocks noChangeAspect="1"/>
          </p:cNvPicPr>
          <p:nvPr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2885" y="5743836"/>
            <a:ext cx="2963111" cy="177787"/>
          </a:xfrm>
          <a:prstGeom prst="rect">
            <a:avLst/>
          </a:prstGeom>
        </p:spPr>
      </p:pic>
      <p:pic>
        <p:nvPicPr>
          <p:cNvPr id="26" name="Immagine 25">
            <a:extLst>
              <a:ext uri="{FF2B5EF4-FFF2-40B4-BE49-F238E27FC236}">
                <a16:creationId xmlns:a16="http://schemas.microsoft.com/office/drawing/2014/main" id="{D0EFA6CD-C288-9C11-754D-16D0605EDCEF}"/>
              </a:ext>
            </a:extLst>
          </p:cNvPr>
          <p:cNvPicPr>
            <a:picLocks noChangeAspect="1"/>
          </p:cNvPicPr>
          <p:nvPr/>
        </p:nvPicPr>
        <p:blipFill rotWithShape="1">
          <a:blip r:embed="rId3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63394" y="3674948"/>
            <a:ext cx="1862129" cy="463265"/>
          </a:xfrm>
          <a:prstGeom prst="rect">
            <a:avLst/>
          </a:prstGeom>
        </p:spPr>
      </p:pic>
      <p:pic>
        <p:nvPicPr>
          <p:cNvPr id="27" name="Immagine 26">
            <a:extLst>
              <a:ext uri="{FF2B5EF4-FFF2-40B4-BE49-F238E27FC236}">
                <a16:creationId xmlns:a16="http://schemas.microsoft.com/office/drawing/2014/main" id="{3DBA0F26-1623-B675-C316-E3388E7751E2}"/>
              </a:ext>
            </a:extLst>
          </p:cNvPr>
          <p:cNvPicPr>
            <a:picLocks noChangeAspect="1"/>
          </p:cNvPicPr>
          <p:nvPr/>
        </p:nvPicPr>
        <p:blipFill>
          <a:blip r:embed="rId3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8580" y="3203617"/>
            <a:ext cx="1344149" cy="295881"/>
          </a:xfrm>
          <a:prstGeom prst="rect">
            <a:avLst/>
          </a:prstGeom>
        </p:spPr>
      </p:pic>
      <p:pic>
        <p:nvPicPr>
          <p:cNvPr id="28" name="Immagine 27">
            <a:extLst>
              <a:ext uri="{FF2B5EF4-FFF2-40B4-BE49-F238E27FC236}">
                <a16:creationId xmlns:a16="http://schemas.microsoft.com/office/drawing/2014/main" id="{E53507FA-83A3-E06A-973E-5708E3680994}"/>
              </a:ext>
            </a:extLst>
          </p:cNvPr>
          <p:cNvPicPr>
            <a:picLocks noChangeAspect="1"/>
          </p:cNvPicPr>
          <p:nvPr/>
        </p:nvPicPr>
        <p:blipFill rotWithShape="1">
          <a:blip r:embed="rId4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68076" y="4268544"/>
            <a:ext cx="1904625" cy="328061"/>
          </a:xfrm>
          <a:prstGeom prst="rect">
            <a:avLst/>
          </a:prstGeom>
        </p:spPr>
      </p:pic>
      <p:pic>
        <p:nvPicPr>
          <p:cNvPr id="30" name="Immagine 29">
            <a:extLst>
              <a:ext uri="{FF2B5EF4-FFF2-40B4-BE49-F238E27FC236}">
                <a16:creationId xmlns:a16="http://schemas.microsoft.com/office/drawing/2014/main" id="{2476C134-D211-7A97-968F-096B1F3DA000}"/>
              </a:ext>
            </a:extLst>
          </p:cNvPr>
          <p:cNvPicPr>
            <a:picLocks noChangeAspect="1"/>
          </p:cNvPicPr>
          <p:nvPr/>
        </p:nvPicPr>
        <p:blipFill rotWithShape="1">
          <a:blip r:embed="rId4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87434" y="4292542"/>
            <a:ext cx="1245005" cy="295777"/>
          </a:xfrm>
          <a:prstGeom prst="rect">
            <a:avLst/>
          </a:prstGeom>
        </p:spPr>
      </p:pic>
      <p:pic>
        <p:nvPicPr>
          <p:cNvPr id="1030" name="Picture 6" descr="Media Center - Nexteer">
            <a:extLst>
              <a:ext uri="{FF2B5EF4-FFF2-40B4-BE49-F238E27FC236}">
                <a16:creationId xmlns:a16="http://schemas.microsoft.com/office/drawing/2014/main" id="{0E9AD494-C5A8-746E-303A-C5F2C917E65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1866"/>
          <a:stretch/>
        </p:blipFill>
        <p:spPr bwMode="auto">
          <a:xfrm>
            <a:off x="7481996" y="4776490"/>
            <a:ext cx="1862129" cy="379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Immagine 30">
            <a:extLst>
              <a:ext uri="{FF2B5EF4-FFF2-40B4-BE49-F238E27FC236}">
                <a16:creationId xmlns:a16="http://schemas.microsoft.com/office/drawing/2014/main" id="{99871BD2-BE80-6DC2-8CEE-8DDBD8C15113}"/>
              </a:ext>
            </a:extLst>
          </p:cNvPr>
          <p:cNvPicPr>
            <a:picLocks noChangeAspect="1"/>
          </p:cNvPicPr>
          <p:nvPr/>
        </p:nvPicPr>
        <p:blipFill rotWithShape="1">
          <a:blip r:embed="rId4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64871" y="4826585"/>
            <a:ext cx="2081256" cy="586179"/>
          </a:xfrm>
          <a:prstGeom prst="rect">
            <a:avLst/>
          </a:prstGeom>
        </p:spPr>
      </p:pic>
      <p:pic>
        <p:nvPicPr>
          <p:cNvPr id="32" name="Immagine 31">
            <a:extLst>
              <a:ext uri="{FF2B5EF4-FFF2-40B4-BE49-F238E27FC236}">
                <a16:creationId xmlns:a16="http://schemas.microsoft.com/office/drawing/2014/main" id="{576E15E5-F823-B43B-FD3A-D5F6D293BA24}"/>
              </a:ext>
            </a:extLst>
          </p:cNvPr>
          <p:cNvPicPr>
            <a:picLocks noChangeAspect="1"/>
          </p:cNvPicPr>
          <p:nvPr/>
        </p:nvPicPr>
        <p:blipFill rotWithShape="1">
          <a:blip r:embed="rId4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35271" y="5145364"/>
            <a:ext cx="2486213" cy="534800"/>
          </a:xfrm>
          <a:prstGeom prst="rect">
            <a:avLst/>
          </a:prstGeom>
        </p:spPr>
      </p:pic>
      <p:pic>
        <p:nvPicPr>
          <p:cNvPr id="1032" name="Picture 8" descr="VW Group Specialists | Kirkcaldy, Fife | Fife SEAT">
            <a:extLst>
              <a:ext uri="{FF2B5EF4-FFF2-40B4-BE49-F238E27FC236}">
                <a16:creationId xmlns:a16="http://schemas.microsoft.com/office/drawing/2014/main" id="{6BA68129-C012-B708-2A56-85FA785A9A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29842" y="3537640"/>
            <a:ext cx="1796297" cy="1195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Immagine 34">
            <a:extLst>
              <a:ext uri="{FF2B5EF4-FFF2-40B4-BE49-F238E27FC236}">
                <a16:creationId xmlns:a16="http://schemas.microsoft.com/office/drawing/2014/main" id="{E2D1EF19-43F6-F18C-D70E-CC3FE3B5B365}"/>
              </a:ext>
            </a:extLst>
          </p:cNvPr>
          <p:cNvPicPr>
            <a:picLocks noChangeAspect="1"/>
          </p:cNvPicPr>
          <p:nvPr/>
        </p:nvPicPr>
        <p:blipFill>
          <a:blip r:embed="rId4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8000" y="3044690"/>
            <a:ext cx="671696" cy="668711"/>
          </a:xfrm>
          <a:prstGeom prst="rect">
            <a:avLst/>
          </a:prstGeom>
        </p:spPr>
      </p:pic>
      <p:pic>
        <p:nvPicPr>
          <p:cNvPr id="37" name="Immagine 36">
            <a:extLst>
              <a:ext uri="{FF2B5EF4-FFF2-40B4-BE49-F238E27FC236}">
                <a16:creationId xmlns:a16="http://schemas.microsoft.com/office/drawing/2014/main" id="{467FBD1B-E78A-495A-0EAB-80832E11DF20}"/>
              </a:ext>
            </a:extLst>
          </p:cNvPr>
          <p:cNvPicPr>
            <a:picLocks noChangeAspect="1"/>
          </p:cNvPicPr>
          <p:nvPr/>
        </p:nvPicPr>
        <p:blipFill>
          <a:blip r:embed="rId4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0159" y="3645921"/>
            <a:ext cx="855195" cy="478908"/>
          </a:xfrm>
          <a:prstGeom prst="rect">
            <a:avLst/>
          </a:prstGeom>
        </p:spPr>
      </p:pic>
      <p:sp>
        <p:nvSpPr>
          <p:cNvPr id="38" name="Rettangolo 37">
            <a:extLst>
              <a:ext uri="{FF2B5EF4-FFF2-40B4-BE49-F238E27FC236}">
                <a16:creationId xmlns:a16="http://schemas.microsoft.com/office/drawing/2014/main" id="{B814171B-58C1-2B4E-4310-7D4F91848AE3}"/>
              </a:ext>
            </a:extLst>
          </p:cNvPr>
          <p:cNvSpPr/>
          <p:nvPr/>
        </p:nvSpPr>
        <p:spPr bwMode="auto">
          <a:xfrm>
            <a:off x="6690442" y="3622614"/>
            <a:ext cx="5351404" cy="492440"/>
          </a:xfrm>
          <a:prstGeom prst="rect">
            <a:avLst/>
          </a:prstGeom>
          <a:solidFill>
            <a:schemeClr val="accent5">
              <a:alpha val="26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60959" tIns="60959" rIns="60959" bIns="60959" numCol="1" rtlCol="0" anchor="ctr" anchorCtr="0" compatLnSpc="1">
            <a:prstTxWarp prst="textNoShape">
              <a:avLst/>
            </a:prstTxWarp>
            <a:spAutoFit/>
          </a:bodyPr>
          <a:lstStyle/>
          <a:p>
            <a:pPr defTabSz="609585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12864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3E9FA-A2C5-DD54-5878-54BB61D31A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 descr="Shape 62">
            <a:extLst>
              <a:ext uri="{FF2B5EF4-FFF2-40B4-BE49-F238E27FC236}">
                <a16:creationId xmlns:a16="http://schemas.microsoft.com/office/drawing/2014/main" id="{6D3C3899-9E48-B012-5E63-06E18E3686C3}"/>
              </a:ext>
            </a:extLst>
          </p:cNvPr>
          <p:cNvSpPr txBox="1">
            <a:spLocks/>
          </p:cNvSpPr>
          <p:nvPr/>
        </p:nvSpPr>
        <p:spPr bwMode="auto">
          <a:xfrm>
            <a:off x="8707120" y="5148145"/>
            <a:ext cx="2914904" cy="615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0959" tIns="60959" rIns="60959" bIns="60959"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r>
              <a:rPr lang="it-IT" altLang="it-IT" sz="3200" dirty="0">
                <a:solidFill>
                  <a:srgbClr val="FFFFFF"/>
                </a:solidFill>
                <a:latin typeface="Helvetica" panose="020B0604020202020204" pitchFamily="34" charset="0"/>
                <a:sym typeface="Helvetica" panose="020B0604020202020204" pitchFamily="34" charset="0"/>
              </a:rPr>
              <a:t>Alberto Sabella</a:t>
            </a:r>
          </a:p>
        </p:txBody>
      </p:sp>
      <p:sp>
        <p:nvSpPr>
          <p:cNvPr id="3" name="Text Box 1" descr="Shape 62">
            <a:extLst>
              <a:ext uri="{FF2B5EF4-FFF2-40B4-BE49-F238E27FC236}">
                <a16:creationId xmlns:a16="http://schemas.microsoft.com/office/drawing/2014/main" id="{872A46E3-26E2-6A32-696A-81EF9A47B84E}"/>
              </a:ext>
            </a:extLst>
          </p:cNvPr>
          <p:cNvSpPr txBox="1">
            <a:spLocks/>
          </p:cNvSpPr>
          <p:nvPr/>
        </p:nvSpPr>
        <p:spPr bwMode="auto">
          <a:xfrm>
            <a:off x="4251053" y="3039118"/>
            <a:ext cx="6826944" cy="77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0959" tIns="60959" rIns="60959" bIns="60959"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defTabSz="609585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4267" dirty="0">
                <a:solidFill>
                  <a:srgbClr val="FFFFFF"/>
                </a:solidFill>
                <a:latin typeface="Helvetica" panose="020B0604020202020204" pitchFamily="34" charset="0"/>
                <a:sym typeface="Helvetica" panose="020B0604020202020204" pitchFamily="34" charset="0"/>
              </a:rPr>
              <a:t>Evoluzione</a:t>
            </a:r>
          </a:p>
        </p:txBody>
      </p:sp>
    </p:spTree>
    <p:extLst>
      <p:ext uri="{BB962C8B-B14F-4D97-AF65-F5344CB8AC3E}">
        <p14:creationId xmlns:p14="http://schemas.microsoft.com/office/powerpoint/2010/main" val="1070743285"/>
      </p:ext>
    </p:extLst>
  </p:cSld>
  <p:clrMapOvr>
    <a:masterClrMapping/>
  </p:clrMapOvr>
  <p:transition spd="med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ZUnsXg3U5k6xmPKwroAyQ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UMT6VijnE40sbtRtrx21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hToO6eSwraEwZxitRYP4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gawNG.B1eDirFfHe9zYE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I2_QnAIvNgSodg8DQxMx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_Tema di Office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FF00FF"/>
      </a:folHlink>
    </a:clrScheme>
    <a:fontScheme name="Tema di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540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>
          <a:outerShdw blurRad="38100" dist="23000" dir="5400000" algn="ctr" rotWithShape="0">
            <a:srgbClr val="000000">
              <a:alpha val="34999"/>
            </a:srgbClr>
          </a:outerShdw>
        </a:effectLst>
      </a:spPr>
      <a:bodyPr vert="horz" wrap="square" lIns="45719" tIns="45719" rIns="45719" bIns="45719" numCol="1" anchor="ctr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altLang="it-IT" sz="1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  <a:sym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540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>
          <a:outerShdw blurRad="38100" dist="23000" dir="5400000" algn="ctr" rotWithShape="0">
            <a:srgbClr val="000000">
              <a:alpha val="34999"/>
            </a:srgbClr>
          </a:outerShdw>
        </a:effectLst>
      </a:spPr>
      <a:bodyPr vert="horz" wrap="square" lIns="45719" tIns="45719" rIns="45719" bIns="45719" numCol="1" anchor="ctr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altLang="it-IT" sz="1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  <a:sym typeface="Calibri" panose="020F0502020204030204" pitchFamily="34" charset="0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 - Title_Layout 0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FF00FF"/>
      </a:folHlink>
    </a:clrScheme>
    <a:fontScheme name="Tema di Office - Title_Layout 0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540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>
          <a:outerShdw blurRad="38100" dist="23000" dir="5400000" algn="ctr" rotWithShape="0">
            <a:srgbClr val="000000">
              <a:alpha val="34999"/>
            </a:srgbClr>
          </a:outerShdw>
        </a:effectLst>
      </a:spPr>
      <a:bodyPr vert="horz" wrap="square" lIns="45719" tIns="45719" rIns="45719" bIns="45719" numCol="1" anchor="ctr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altLang="it-IT" sz="1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  <a:sym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540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>
          <a:outerShdw blurRad="38100" dist="23000" dir="5400000" algn="ctr" rotWithShape="0">
            <a:srgbClr val="000000">
              <a:alpha val="34999"/>
            </a:srgbClr>
          </a:outerShdw>
        </a:effectLst>
      </a:spPr>
      <a:bodyPr vert="horz" wrap="square" lIns="45719" tIns="45719" rIns="45719" bIns="45719" numCol="1" anchor="ctr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altLang="it-IT" sz="1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  <a:sym typeface="Calibri" panose="020F0502020204030204" pitchFamily="34" charset="0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ufi-2">
      <a:dk1>
        <a:srgbClr val="2E2E2D"/>
      </a:dk1>
      <a:lt1>
        <a:srgbClr val="E7E7E7"/>
      </a:lt1>
      <a:dk2>
        <a:srgbClr val="2E2E2D"/>
      </a:dk2>
      <a:lt2>
        <a:srgbClr val="E7E7E7"/>
      </a:lt2>
      <a:accent1>
        <a:srgbClr val="053488"/>
      </a:accent1>
      <a:accent2>
        <a:srgbClr val="C4C7C6"/>
      </a:accent2>
      <a:accent3>
        <a:srgbClr val="034BD0"/>
      </a:accent3>
      <a:accent4>
        <a:srgbClr val="E7E7E7"/>
      </a:accent4>
      <a:accent5>
        <a:srgbClr val="02225A"/>
      </a:accent5>
      <a:accent6>
        <a:srgbClr val="7E8080"/>
      </a:accent6>
      <a:hlink>
        <a:srgbClr val="053687"/>
      </a:hlink>
      <a:folHlink>
        <a:srgbClr val="954F72"/>
      </a:folHlink>
    </a:clrScheme>
    <a:fontScheme name="Tema di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6644</TotalTime>
  <Words>1120</Words>
  <Application>Microsoft Office PowerPoint</Application>
  <PresentationFormat>Widescreen</PresentationFormat>
  <Paragraphs>292</Paragraphs>
  <Slides>28</Slides>
  <Notes>15</Notes>
  <HiddenSlides>0</HiddenSlides>
  <MMClips>4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1_Tema di Office</vt:lpstr>
      <vt:lpstr>Tema di Office - Title_Layout 0</vt:lpstr>
      <vt:lpstr>Tema di Office</vt:lpstr>
      <vt:lpstr>PowerPoint Presentation</vt:lpstr>
      <vt:lpstr>+120 years of innovation</vt:lpstr>
      <vt:lpstr>35 locations across 20 countries</vt:lpstr>
      <vt:lpstr>PowerPoint Presentation</vt:lpstr>
      <vt:lpstr>PowerPoint Presentation</vt:lpstr>
      <vt:lpstr>Dayco is a global manufacturer and distributor of power transmission systems for OEM, OES and Aftermarket customers</vt:lpstr>
      <vt:lpstr>PowerPoint Presentation</vt:lpstr>
      <vt:lpstr>Serving global markets and OEM/Aftermarket customers</vt:lpstr>
      <vt:lpstr>PowerPoint Presentation</vt:lpstr>
      <vt:lpstr>Brandizzo – Mottarone – Bonatti - Personale</vt:lpstr>
      <vt:lpstr>Come DVR e SGS evitano gli infortuni?</vt:lpstr>
      <vt:lpstr>Fonte INAIL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 5 principi</vt:lpstr>
      <vt:lpstr>Come di classificano?</vt:lpstr>
      <vt:lpstr>Bottom-up?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Alberto Sabella</dc:creator>
  <cp:lastModifiedBy>Alberto Sabella</cp:lastModifiedBy>
  <cp:revision>31</cp:revision>
  <dcterms:created xsi:type="dcterms:W3CDTF">2025-01-04T11:51:59Z</dcterms:created>
  <dcterms:modified xsi:type="dcterms:W3CDTF">2026-04-07T16:47:51Z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c425f37e-af5a-4da7-b0bf-5fff8bff5c33_Removed">
    <vt:lpwstr>False</vt:lpwstr>
  </property>
  <property fmtid="{D5CDD505-2E9C-101B-9397-08002B2CF9AE}" pid="3" name="MSIP_Label_c425f37e-af5a-4da7-b0bf-5fff8bff5c33_ActionId">
    <vt:lpwstr>4403a309-90e6-46cd-97c6-4c81b09d4429</vt:lpwstr>
  </property>
  <property fmtid="{D5CDD505-2E9C-101B-9397-08002B2CF9AE}" pid="4" name="MSIP_Label_c425f37e-af5a-4da7-b0bf-5fff8bff5c33_Name">
    <vt:lpwstr>Confidential \ Anyone (unrestricted)</vt:lpwstr>
  </property>
  <property fmtid="{D5CDD505-2E9C-101B-9397-08002B2CF9AE}" pid="5" name="MSIP_Label_c425f37e-af5a-4da7-b0bf-5fff8bff5c33_SetDate">
    <vt:lpwstr>2025-02-28T18:40:23Z</vt:lpwstr>
  </property>
  <property fmtid="{D5CDD505-2E9C-101B-9397-08002B2CF9AE}" pid="6" name="MSIP_Label_c425f37e-af5a-4da7-b0bf-5fff8bff5c33_SiteId">
    <vt:lpwstr>1b591096-5e46-406a-bbc1-fbb25b423dd5</vt:lpwstr>
  </property>
  <property fmtid="{D5CDD505-2E9C-101B-9397-08002B2CF9AE}" pid="7" name="MSIP_Label_c425f37e-af5a-4da7-b0bf-5fff8bff5c33_Enabled">
    <vt:lpwstr>True</vt:lpwstr>
  </property>
  <property fmtid="{D5CDD505-2E9C-101B-9397-08002B2CF9AE}" pid="8" name="MSIP_Label_c425f37e-af5a-4da7-b0bf-5fff8bff5c33_Parent">
    <vt:lpwstr>3f9636ff-06b1-4378-b8f7-f19b0c0c52c2</vt:lpwstr>
  </property>
  <property fmtid="{D5CDD505-2E9C-101B-9397-08002B2CF9AE}" pid="9" name="MSIP_Label_c425f37e-af5a-4da7-b0bf-5fff8bff5c33_Extended_MSFT_Method">
    <vt:lpwstr>Standard</vt:lpwstr>
  </property>
  <property fmtid="{D5CDD505-2E9C-101B-9397-08002B2CF9AE}" pid="10" name="MSIP_Label_3f9636ff-06b1-4378-b8f7-f19b0c0c52c2_Enabled">
    <vt:lpwstr>True</vt:lpwstr>
  </property>
  <property fmtid="{D5CDD505-2E9C-101B-9397-08002B2CF9AE}" pid="11" name="MSIP_Label_3f9636ff-06b1-4378-b8f7-f19b0c0c52c2_SiteId">
    <vt:lpwstr>1b591096-5e46-406a-bbc1-fbb25b423dd5</vt:lpwstr>
  </property>
  <property fmtid="{D5CDD505-2E9C-101B-9397-08002B2CF9AE}" pid="12" name="MSIP_Label_3f9636ff-06b1-4378-b8f7-f19b0c0c52c2_SetDate">
    <vt:lpwstr>2025-02-28T18:40:23Z</vt:lpwstr>
  </property>
  <property fmtid="{D5CDD505-2E9C-101B-9397-08002B2CF9AE}" pid="13" name="MSIP_Label_3f9636ff-06b1-4378-b8f7-f19b0c0c52c2_Name">
    <vt:lpwstr>Confidential</vt:lpwstr>
  </property>
  <property fmtid="{D5CDD505-2E9C-101B-9397-08002B2CF9AE}" pid="14" name="MSIP_Label_3f9636ff-06b1-4378-b8f7-f19b0c0c52c2_ActionId">
    <vt:lpwstr>ffba86d1-c1f2-4a7f-98f9-9ad7cf758c71</vt:lpwstr>
  </property>
  <property fmtid="{D5CDD505-2E9C-101B-9397-08002B2CF9AE}" pid="15" name="MSIP_Label_3f9636ff-06b1-4378-b8f7-f19b0c0c52c2_Extended_MSFT_Method">
    <vt:lpwstr>Standard</vt:lpwstr>
  </property>
  <property fmtid="{D5CDD505-2E9C-101B-9397-08002B2CF9AE}" pid="16" name="Sensitivity">
    <vt:lpwstr>Confidential \ Anyone (unrestricted) Confidential</vt:lpwstr>
  </property>
</Properties>
</file>